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9" r:id="rId10"/>
    <p:sldId id="280"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13B7-DC62-DBE7-6E85-31C997BB0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F0A2BB-69DC-1228-7FF1-C3EDD7D73F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237B06-2C83-1EFD-D5D4-B3B0723A6E45}"/>
              </a:ext>
            </a:extLst>
          </p:cNvPr>
          <p:cNvSpPr>
            <a:spLocks noGrp="1"/>
          </p:cNvSpPr>
          <p:nvPr>
            <p:ph type="dt" sz="half" idx="10"/>
          </p:nvPr>
        </p:nvSpPr>
        <p:spPr/>
        <p:txBody>
          <a:bodyPr/>
          <a:lstStyle/>
          <a:p>
            <a:fld id="{EE2A7941-98BD-443D-8687-1E7253A73D26}" type="datetimeFigureOut">
              <a:rPr lang="en-US" smtClean="0"/>
              <a:t>11/22/2022</a:t>
            </a:fld>
            <a:endParaRPr lang="en-US"/>
          </a:p>
        </p:txBody>
      </p:sp>
      <p:sp>
        <p:nvSpPr>
          <p:cNvPr id="5" name="Footer Placeholder 4">
            <a:extLst>
              <a:ext uri="{FF2B5EF4-FFF2-40B4-BE49-F238E27FC236}">
                <a16:creationId xmlns:a16="http://schemas.microsoft.com/office/drawing/2014/main" id="{B7B9FE03-CC1E-B575-D4CB-CD96B0B4C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62EB2-A3D6-B99E-F038-4B2FA3AF6348}"/>
              </a:ext>
            </a:extLst>
          </p:cNvPr>
          <p:cNvSpPr>
            <a:spLocks noGrp="1"/>
          </p:cNvSpPr>
          <p:nvPr>
            <p:ph type="sldNum" sz="quarter" idx="12"/>
          </p:nvPr>
        </p:nvSpPr>
        <p:spPr/>
        <p:txBody>
          <a:bodyPr/>
          <a:lstStyle/>
          <a:p>
            <a:fld id="{C1BF2BD3-2ECA-4D85-B08E-3E92BBE01E80}" type="slidenum">
              <a:rPr lang="en-US" smtClean="0"/>
              <a:t>‹#›</a:t>
            </a:fld>
            <a:endParaRPr lang="en-US"/>
          </a:p>
        </p:txBody>
      </p:sp>
    </p:spTree>
    <p:extLst>
      <p:ext uri="{BB962C8B-B14F-4D97-AF65-F5344CB8AC3E}">
        <p14:creationId xmlns:p14="http://schemas.microsoft.com/office/powerpoint/2010/main" val="254350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647D-10FB-5BB3-0BF2-658C7E8A42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C2E4B7-76D6-0169-1CB8-8C6FF077E2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86E2F-B4F8-0989-7273-23BC02CE4A24}"/>
              </a:ext>
            </a:extLst>
          </p:cNvPr>
          <p:cNvSpPr>
            <a:spLocks noGrp="1"/>
          </p:cNvSpPr>
          <p:nvPr>
            <p:ph type="dt" sz="half" idx="10"/>
          </p:nvPr>
        </p:nvSpPr>
        <p:spPr/>
        <p:txBody>
          <a:bodyPr/>
          <a:lstStyle/>
          <a:p>
            <a:fld id="{EE2A7941-98BD-443D-8687-1E7253A73D26}" type="datetimeFigureOut">
              <a:rPr lang="en-US" smtClean="0"/>
              <a:t>11/22/2022</a:t>
            </a:fld>
            <a:endParaRPr lang="en-US"/>
          </a:p>
        </p:txBody>
      </p:sp>
      <p:sp>
        <p:nvSpPr>
          <p:cNvPr id="5" name="Footer Placeholder 4">
            <a:extLst>
              <a:ext uri="{FF2B5EF4-FFF2-40B4-BE49-F238E27FC236}">
                <a16:creationId xmlns:a16="http://schemas.microsoft.com/office/drawing/2014/main" id="{29659938-0BD4-2457-BEA4-47083D376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E8FCF-E61E-0649-724A-50331774D30F}"/>
              </a:ext>
            </a:extLst>
          </p:cNvPr>
          <p:cNvSpPr>
            <a:spLocks noGrp="1"/>
          </p:cNvSpPr>
          <p:nvPr>
            <p:ph type="sldNum" sz="quarter" idx="12"/>
          </p:nvPr>
        </p:nvSpPr>
        <p:spPr/>
        <p:txBody>
          <a:bodyPr/>
          <a:lstStyle/>
          <a:p>
            <a:fld id="{C1BF2BD3-2ECA-4D85-B08E-3E92BBE01E80}" type="slidenum">
              <a:rPr lang="en-US" smtClean="0"/>
              <a:t>‹#›</a:t>
            </a:fld>
            <a:endParaRPr lang="en-US"/>
          </a:p>
        </p:txBody>
      </p:sp>
    </p:spTree>
    <p:extLst>
      <p:ext uri="{BB962C8B-B14F-4D97-AF65-F5344CB8AC3E}">
        <p14:creationId xmlns:p14="http://schemas.microsoft.com/office/powerpoint/2010/main" val="318180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A54E00-713E-CC40-C263-F04BCA8E4E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CF1C73-1895-3160-F0C8-9CD7A7E61E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05448-F5CC-9A69-CE3D-CF4A8917328B}"/>
              </a:ext>
            </a:extLst>
          </p:cNvPr>
          <p:cNvSpPr>
            <a:spLocks noGrp="1"/>
          </p:cNvSpPr>
          <p:nvPr>
            <p:ph type="dt" sz="half" idx="10"/>
          </p:nvPr>
        </p:nvSpPr>
        <p:spPr/>
        <p:txBody>
          <a:bodyPr/>
          <a:lstStyle/>
          <a:p>
            <a:fld id="{EE2A7941-98BD-443D-8687-1E7253A73D26}" type="datetimeFigureOut">
              <a:rPr lang="en-US" smtClean="0"/>
              <a:t>11/22/2022</a:t>
            </a:fld>
            <a:endParaRPr lang="en-US"/>
          </a:p>
        </p:txBody>
      </p:sp>
      <p:sp>
        <p:nvSpPr>
          <p:cNvPr id="5" name="Footer Placeholder 4">
            <a:extLst>
              <a:ext uri="{FF2B5EF4-FFF2-40B4-BE49-F238E27FC236}">
                <a16:creationId xmlns:a16="http://schemas.microsoft.com/office/drawing/2014/main" id="{8A6E6AD4-D9AF-DAA2-1137-3F87DC903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A4977-CB42-5621-CA12-9B86E606FB48}"/>
              </a:ext>
            </a:extLst>
          </p:cNvPr>
          <p:cNvSpPr>
            <a:spLocks noGrp="1"/>
          </p:cNvSpPr>
          <p:nvPr>
            <p:ph type="sldNum" sz="quarter" idx="12"/>
          </p:nvPr>
        </p:nvSpPr>
        <p:spPr/>
        <p:txBody>
          <a:bodyPr/>
          <a:lstStyle/>
          <a:p>
            <a:fld id="{C1BF2BD3-2ECA-4D85-B08E-3E92BBE01E80}" type="slidenum">
              <a:rPr lang="en-US" smtClean="0"/>
              <a:t>‹#›</a:t>
            </a:fld>
            <a:endParaRPr lang="en-US"/>
          </a:p>
        </p:txBody>
      </p:sp>
    </p:spTree>
    <p:extLst>
      <p:ext uri="{BB962C8B-B14F-4D97-AF65-F5344CB8AC3E}">
        <p14:creationId xmlns:p14="http://schemas.microsoft.com/office/powerpoint/2010/main" val="333483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88F7-982F-6833-CC6C-BF2201F13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C4EDA-8178-D50F-9D7F-9EE04DA05B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38FF8-C790-F7AE-EE96-80F66A938B00}"/>
              </a:ext>
            </a:extLst>
          </p:cNvPr>
          <p:cNvSpPr>
            <a:spLocks noGrp="1"/>
          </p:cNvSpPr>
          <p:nvPr>
            <p:ph type="dt" sz="half" idx="10"/>
          </p:nvPr>
        </p:nvSpPr>
        <p:spPr/>
        <p:txBody>
          <a:bodyPr/>
          <a:lstStyle/>
          <a:p>
            <a:fld id="{EE2A7941-98BD-443D-8687-1E7253A73D26}" type="datetimeFigureOut">
              <a:rPr lang="en-US" smtClean="0"/>
              <a:t>11/22/2022</a:t>
            </a:fld>
            <a:endParaRPr lang="en-US"/>
          </a:p>
        </p:txBody>
      </p:sp>
      <p:sp>
        <p:nvSpPr>
          <p:cNvPr id="5" name="Footer Placeholder 4">
            <a:extLst>
              <a:ext uri="{FF2B5EF4-FFF2-40B4-BE49-F238E27FC236}">
                <a16:creationId xmlns:a16="http://schemas.microsoft.com/office/drawing/2014/main" id="{3D5AA5F1-FDCC-FEC8-4ABB-0B01B7BBB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42102-E68D-E870-5934-2C95174F1B18}"/>
              </a:ext>
            </a:extLst>
          </p:cNvPr>
          <p:cNvSpPr>
            <a:spLocks noGrp="1"/>
          </p:cNvSpPr>
          <p:nvPr>
            <p:ph type="sldNum" sz="quarter" idx="12"/>
          </p:nvPr>
        </p:nvSpPr>
        <p:spPr/>
        <p:txBody>
          <a:bodyPr/>
          <a:lstStyle/>
          <a:p>
            <a:fld id="{C1BF2BD3-2ECA-4D85-B08E-3E92BBE01E80}" type="slidenum">
              <a:rPr lang="en-US" smtClean="0"/>
              <a:t>‹#›</a:t>
            </a:fld>
            <a:endParaRPr lang="en-US"/>
          </a:p>
        </p:txBody>
      </p:sp>
    </p:spTree>
    <p:extLst>
      <p:ext uri="{BB962C8B-B14F-4D97-AF65-F5344CB8AC3E}">
        <p14:creationId xmlns:p14="http://schemas.microsoft.com/office/powerpoint/2010/main" val="395232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9382-0983-977F-2E4A-AD1A235AB3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8DF9EF-C4DD-A741-2928-873CC14397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900396-8C9D-0149-838D-7AF9DA29550B}"/>
              </a:ext>
            </a:extLst>
          </p:cNvPr>
          <p:cNvSpPr>
            <a:spLocks noGrp="1"/>
          </p:cNvSpPr>
          <p:nvPr>
            <p:ph type="dt" sz="half" idx="10"/>
          </p:nvPr>
        </p:nvSpPr>
        <p:spPr/>
        <p:txBody>
          <a:bodyPr/>
          <a:lstStyle/>
          <a:p>
            <a:fld id="{EE2A7941-98BD-443D-8687-1E7253A73D26}" type="datetimeFigureOut">
              <a:rPr lang="en-US" smtClean="0"/>
              <a:t>11/22/2022</a:t>
            </a:fld>
            <a:endParaRPr lang="en-US"/>
          </a:p>
        </p:txBody>
      </p:sp>
      <p:sp>
        <p:nvSpPr>
          <p:cNvPr id="5" name="Footer Placeholder 4">
            <a:extLst>
              <a:ext uri="{FF2B5EF4-FFF2-40B4-BE49-F238E27FC236}">
                <a16:creationId xmlns:a16="http://schemas.microsoft.com/office/drawing/2014/main" id="{6D9CAC6B-4941-7A8F-D57E-3446AD636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DCAB4-4423-EA5D-0366-D0DE4E31CD24}"/>
              </a:ext>
            </a:extLst>
          </p:cNvPr>
          <p:cNvSpPr>
            <a:spLocks noGrp="1"/>
          </p:cNvSpPr>
          <p:nvPr>
            <p:ph type="sldNum" sz="quarter" idx="12"/>
          </p:nvPr>
        </p:nvSpPr>
        <p:spPr/>
        <p:txBody>
          <a:bodyPr/>
          <a:lstStyle/>
          <a:p>
            <a:fld id="{C1BF2BD3-2ECA-4D85-B08E-3E92BBE01E80}" type="slidenum">
              <a:rPr lang="en-US" smtClean="0"/>
              <a:t>‹#›</a:t>
            </a:fld>
            <a:endParaRPr lang="en-US"/>
          </a:p>
        </p:txBody>
      </p:sp>
    </p:spTree>
    <p:extLst>
      <p:ext uri="{BB962C8B-B14F-4D97-AF65-F5344CB8AC3E}">
        <p14:creationId xmlns:p14="http://schemas.microsoft.com/office/powerpoint/2010/main" val="97149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1F89-5B50-7926-94E0-60729C4B4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8830A-B3DA-E0D2-8E9F-262D004854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C7FB9D-0702-F32F-1200-96F13A7FD8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9B2314-ED31-E380-6748-5A83EA5DCF5D}"/>
              </a:ext>
            </a:extLst>
          </p:cNvPr>
          <p:cNvSpPr>
            <a:spLocks noGrp="1"/>
          </p:cNvSpPr>
          <p:nvPr>
            <p:ph type="dt" sz="half" idx="10"/>
          </p:nvPr>
        </p:nvSpPr>
        <p:spPr/>
        <p:txBody>
          <a:bodyPr/>
          <a:lstStyle/>
          <a:p>
            <a:fld id="{EE2A7941-98BD-443D-8687-1E7253A73D26}" type="datetimeFigureOut">
              <a:rPr lang="en-US" smtClean="0"/>
              <a:t>11/22/2022</a:t>
            </a:fld>
            <a:endParaRPr lang="en-US"/>
          </a:p>
        </p:txBody>
      </p:sp>
      <p:sp>
        <p:nvSpPr>
          <p:cNvPr id="6" name="Footer Placeholder 5">
            <a:extLst>
              <a:ext uri="{FF2B5EF4-FFF2-40B4-BE49-F238E27FC236}">
                <a16:creationId xmlns:a16="http://schemas.microsoft.com/office/drawing/2014/main" id="{84582097-16B4-D519-8605-FAF2832AFB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16EA2-7D4F-ECD5-329D-2683A53753C0}"/>
              </a:ext>
            </a:extLst>
          </p:cNvPr>
          <p:cNvSpPr>
            <a:spLocks noGrp="1"/>
          </p:cNvSpPr>
          <p:nvPr>
            <p:ph type="sldNum" sz="quarter" idx="12"/>
          </p:nvPr>
        </p:nvSpPr>
        <p:spPr/>
        <p:txBody>
          <a:bodyPr/>
          <a:lstStyle/>
          <a:p>
            <a:fld id="{C1BF2BD3-2ECA-4D85-B08E-3E92BBE01E80}" type="slidenum">
              <a:rPr lang="en-US" smtClean="0"/>
              <a:t>‹#›</a:t>
            </a:fld>
            <a:endParaRPr lang="en-US"/>
          </a:p>
        </p:txBody>
      </p:sp>
    </p:spTree>
    <p:extLst>
      <p:ext uri="{BB962C8B-B14F-4D97-AF65-F5344CB8AC3E}">
        <p14:creationId xmlns:p14="http://schemas.microsoft.com/office/powerpoint/2010/main" val="279124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7281-4B4A-BDA3-500C-1F96E7F2DE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AA2E45-2B08-3B0B-81C7-401F404CC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1807FD-B0CB-7D03-E271-BA6A101D4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284213-D61C-8916-1B46-68109E220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233EE0-5F53-325E-6154-4E4B21A5B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77533B-E262-F5F5-AF79-E376A1A2DD38}"/>
              </a:ext>
            </a:extLst>
          </p:cNvPr>
          <p:cNvSpPr>
            <a:spLocks noGrp="1"/>
          </p:cNvSpPr>
          <p:nvPr>
            <p:ph type="dt" sz="half" idx="10"/>
          </p:nvPr>
        </p:nvSpPr>
        <p:spPr/>
        <p:txBody>
          <a:bodyPr/>
          <a:lstStyle/>
          <a:p>
            <a:fld id="{EE2A7941-98BD-443D-8687-1E7253A73D26}" type="datetimeFigureOut">
              <a:rPr lang="en-US" smtClean="0"/>
              <a:t>11/22/2022</a:t>
            </a:fld>
            <a:endParaRPr lang="en-US"/>
          </a:p>
        </p:txBody>
      </p:sp>
      <p:sp>
        <p:nvSpPr>
          <p:cNvPr id="8" name="Footer Placeholder 7">
            <a:extLst>
              <a:ext uri="{FF2B5EF4-FFF2-40B4-BE49-F238E27FC236}">
                <a16:creationId xmlns:a16="http://schemas.microsoft.com/office/drawing/2014/main" id="{3F0B6E35-04DB-DF63-3D76-1B7F1E7E05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B7B5F7-C4EF-D3C4-378F-BD7B1E24DEC3}"/>
              </a:ext>
            </a:extLst>
          </p:cNvPr>
          <p:cNvSpPr>
            <a:spLocks noGrp="1"/>
          </p:cNvSpPr>
          <p:nvPr>
            <p:ph type="sldNum" sz="quarter" idx="12"/>
          </p:nvPr>
        </p:nvSpPr>
        <p:spPr/>
        <p:txBody>
          <a:bodyPr/>
          <a:lstStyle/>
          <a:p>
            <a:fld id="{C1BF2BD3-2ECA-4D85-B08E-3E92BBE01E80}" type="slidenum">
              <a:rPr lang="en-US" smtClean="0"/>
              <a:t>‹#›</a:t>
            </a:fld>
            <a:endParaRPr lang="en-US"/>
          </a:p>
        </p:txBody>
      </p:sp>
    </p:spTree>
    <p:extLst>
      <p:ext uri="{BB962C8B-B14F-4D97-AF65-F5344CB8AC3E}">
        <p14:creationId xmlns:p14="http://schemas.microsoft.com/office/powerpoint/2010/main" val="328466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DAA3-F10F-50EE-E5E1-8F512599B8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8351E6-C7E5-92B6-0096-6ED7FA0E0907}"/>
              </a:ext>
            </a:extLst>
          </p:cNvPr>
          <p:cNvSpPr>
            <a:spLocks noGrp="1"/>
          </p:cNvSpPr>
          <p:nvPr>
            <p:ph type="dt" sz="half" idx="10"/>
          </p:nvPr>
        </p:nvSpPr>
        <p:spPr/>
        <p:txBody>
          <a:bodyPr/>
          <a:lstStyle/>
          <a:p>
            <a:fld id="{EE2A7941-98BD-443D-8687-1E7253A73D26}" type="datetimeFigureOut">
              <a:rPr lang="en-US" smtClean="0"/>
              <a:t>11/22/2022</a:t>
            </a:fld>
            <a:endParaRPr lang="en-US"/>
          </a:p>
        </p:txBody>
      </p:sp>
      <p:sp>
        <p:nvSpPr>
          <p:cNvPr id="4" name="Footer Placeholder 3">
            <a:extLst>
              <a:ext uri="{FF2B5EF4-FFF2-40B4-BE49-F238E27FC236}">
                <a16:creationId xmlns:a16="http://schemas.microsoft.com/office/drawing/2014/main" id="{5425B3BE-6F88-47E8-1466-12CFFCA65D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FA81A5-CFC0-A371-9811-38FCD98E666F}"/>
              </a:ext>
            </a:extLst>
          </p:cNvPr>
          <p:cNvSpPr>
            <a:spLocks noGrp="1"/>
          </p:cNvSpPr>
          <p:nvPr>
            <p:ph type="sldNum" sz="quarter" idx="12"/>
          </p:nvPr>
        </p:nvSpPr>
        <p:spPr/>
        <p:txBody>
          <a:bodyPr/>
          <a:lstStyle/>
          <a:p>
            <a:fld id="{C1BF2BD3-2ECA-4D85-B08E-3E92BBE01E80}" type="slidenum">
              <a:rPr lang="en-US" smtClean="0"/>
              <a:t>‹#›</a:t>
            </a:fld>
            <a:endParaRPr lang="en-US"/>
          </a:p>
        </p:txBody>
      </p:sp>
    </p:spTree>
    <p:extLst>
      <p:ext uri="{BB962C8B-B14F-4D97-AF65-F5344CB8AC3E}">
        <p14:creationId xmlns:p14="http://schemas.microsoft.com/office/powerpoint/2010/main" val="301013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1F5A8D-D71B-EE13-72B2-8E1624DBEC35}"/>
              </a:ext>
            </a:extLst>
          </p:cNvPr>
          <p:cNvSpPr>
            <a:spLocks noGrp="1"/>
          </p:cNvSpPr>
          <p:nvPr>
            <p:ph type="dt" sz="half" idx="10"/>
          </p:nvPr>
        </p:nvSpPr>
        <p:spPr/>
        <p:txBody>
          <a:bodyPr/>
          <a:lstStyle/>
          <a:p>
            <a:fld id="{EE2A7941-98BD-443D-8687-1E7253A73D26}" type="datetimeFigureOut">
              <a:rPr lang="en-US" smtClean="0"/>
              <a:t>11/22/2022</a:t>
            </a:fld>
            <a:endParaRPr lang="en-US"/>
          </a:p>
        </p:txBody>
      </p:sp>
      <p:sp>
        <p:nvSpPr>
          <p:cNvPr id="3" name="Footer Placeholder 2">
            <a:extLst>
              <a:ext uri="{FF2B5EF4-FFF2-40B4-BE49-F238E27FC236}">
                <a16:creationId xmlns:a16="http://schemas.microsoft.com/office/drawing/2014/main" id="{9D4A6672-4D22-A1DB-C42D-6B3EBDD9C5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CCFE69-64F3-1F70-B88A-68820587E5C9}"/>
              </a:ext>
            </a:extLst>
          </p:cNvPr>
          <p:cNvSpPr>
            <a:spLocks noGrp="1"/>
          </p:cNvSpPr>
          <p:nvPr>
            <p:ph type="sldNum" sz="quarter" idx="12"/>
          </p:nvPr>
        </p:nvSpPr>
        <p:spPr/>
        <p:txBody>
          <a:bodyPr/>
          <a:lstStyle/>
          <a:p>
            <a:fld id="{C1BF2BD3-2ECA-4D85-B08E-3E92BBE01E80}" type="slidenum">
              <a:rPr lang="en-US" smtClean="0"/>
              <a:t>‹#›</a:t>
            </a:fld>
            <a:endParaRPr lang="en-US"/>
          </a:p>
        </p:txBody>
      </p:sp>
    </p:spTree>
    <p:extLst>
      <p:ext uri="{BB962C8B-B14F-4D97-AF65-F5344CB8AC3E}">
        <p14:creationId xmlns:p14="http://schemas.microsoft.com/office/powerpoint/2010/main" val="339620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49F0-F8D4-1CFE-F6FD-3EECCF8A3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8F6CC4-76D3-42D6-F1BA-6768E926F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DA0A2-64A2-972B-D6E5-C0C0F1D90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EEFCC-F25A-3D96-A66A-EBB823668CB0}"/>
              </a:ext>
            </a:extLst>
          </p:cNvPr>
          <p:cNvSpPr>
            <a:spLocks noGrp="1"/>
          </p:cNvSpPr>
          <p:nvPr>
            <p:ph type="dt" sz="half" idx="10"/>
          </p:nvPr>
        </p:nvSpPr>
        <p:spPr/>
        <p:txBody>
          <a:bodyPr/>
          <a:lstStyle/>
          <a:p>
            <a:fld id="{EE2A7941-98BD-443D-8687-1E7253A73D26}" type="datetimeFigureOut">
              <a:rPr lang="en-US" smtClean="0"/>
              <a:t>11/22/2022</a:t>
            </a:fld>
            <a:endParaRPr lang="en-US"/>
          </a:p>
        </p:txBody>
      </p:sp>
      <p:sp>
        <p:nvSpPr>
          <p:cNvPr id="6" name="Footer Placeholder 5">
            <a:extLst>
              <a:ext uri="{FF2B5EF4-FFF2-40B4-BE49-F238E27FC236}">
                <a16:creationId xmlns:a16="http://schemas.microsoft.com/office/drawing/2014/main" id="{DAA39560-7A7C-9C59-780D-280A97E19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14C6A-E4D6-F9E1-F988-CE5B23E47518}"/>
              </a:ext>
            </a:extLst>
          </p:cNvPr>
          <p:cNvSpPr>
            <a:spLocks noGrp="1"/>
          </p:cNvSpPr>
          <p:nvPr>
            <p:ph type="sldNum" sz="quarter" idx="12"/>
          </p:nvPr>
        </p:nvSpPr>
        <p:spPr/>
        <p:txBody>
          <a:bodyPr/>
          <a:lstStyle/>
          <a:p>
            <a:fld id="{C1BF2BD3-2ECA-4D85-B08E-3E92BBE01E80}" type="slidenum">
              <a:rPr lang="en-US" smtClean="0"/>
              <a:t>‹#›</a:t>
            </a:fld>
            <a:endParaRPr lang="en-US"/>
          </a:p>
        </p:txBody>
      </p:sp>
    </p:spTree>
    <p:extLst>
      <p:ext uri="{BB962C8B-B14F-4D97-AF65-F5344CB8AC3E}">
        <p14:creationId xmlns:p14="http://schemas.microsoft.com/office/powerpoint/2010/main" val="268690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2403-0A70-9AE6-A0EA-48C6716FC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46FF8-69F2-9329-83C8-08A08CB20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241B7B-B950-F303-ABEA-481965D19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866E0-B10D-33DA-F3D9-98CFAC489166}"/>
              </a:ext>
            </a:extLst>
          </p:cNvPr>
          <p:cNvSpPr>
            <a:spLocks noGrp="1"/>
          </p:cNvSpPr>
          <p:nvPr>
            <p:ph type="dt" sz="half" idx="10"/>
          </p:nvPr>
        </p:nvSpPr>
        <p:spPr/>
        <p:txBody>
          <a:bodyPr/>
          <a:lstStyle/>
          <a:p>
            <a:fld id="{EE2A7941-98BD-443D-8687-1E7253A73D26}" type="datetimeFigureOut">
              <a:rPr lang="en-US" smtClean="0"/>
              <a:t>11/22/2022</a:t>
            </a:fld>
            <a:endParaRPr lang="en-US"/>
          </a:p>
        </p:txBody>
      </p:sp>
      <p:sp>
        <p:nvSpPr>
          <p:cNvPr id="6" name="Footer Placeholder 5">
            <a:extLst>
              <a:ext uri="{FF2B5EF4-FFF2-40B4-BE49-F238E27FC236}">
                <a16:creationId xmlns:a16="http://schemas.microsoft.com/office/drawing/2014/main" id="{BE94EA70-A513-5C6A-8FBE-D4F44F801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3DF78-CF71-4659-F751-6DA394BA7D6F}"/>
              </a:ext>
            </a:extLst>
          </p:cNvPr>
          <p:cNvSpPr>
            <a:spLocks noGrp="1"/>
          </p:cNvSpPr>
          <p:nvPr>
            <p:ph type="sldNum" sz="quarter" idx="12"/>
          </p:nvPr>
        </p:nvSpPr>
        <p:spPr/>
        <p:txBody>
          <a:bodyPr/>
          <a:lstStyle/>
          <a:p>
            <a:fld id="{C1BF2BD3-2ECA-4D85-B08E-3E92BBE01E80}" type="slidenum">
              <a:rPr lang="en-US" smtClean="0"/>
              <a:t>‹#›</a:t>
            </a:fld>
            <a:endParaRPr lang="en-US"/>
          </a:p>
        </p:txBody>
      </p:sp>
    </p:spTree>
    <p:extLst>
      <p:ext uri="{BB962C8B-B14F-4D97-AF65-F5344CB8AC3E}">
        <p14:creationId xmlns:p14="http://schemas.microsoft.com/office/powerpoint/2010/main" val="124081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1B7E1-1597-A0DC-B8C8-F5834D37AA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145A9D-B88B-A70F-C117-5BDC5AB11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C04D3-5636-A8FF-F8E7-32BFD656D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A7941-98BD-443D-8687-1E7253A73D26}" type="datetimeFigureOut">
              <a:rPr lang="en-US" smtClean="0"/>
              <a:t>11/22/2022</a:t>
            </a:fld>
            <a:endParaRPr lang="en-US"/>
          </a:p>
        </p:txBody>
      </p:sp>
      <p:sp>
        <p:nvSpPr>
          <p:cNvPr id="5" name="Footer Placeholder 4">
            <a:extLst>
              <a:ext uri="{FF2B5EF4-FFF2-40B4-BE49-F238E27FC236}">
                <a16:creationId xmlns:a16="http://schemas.microsoft.com/office/drawing/2014/main" id="{0CE221E3-614C-DA14-61BD-317AD8306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6A4A96-88B0-EC62-2221-96360172EB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F2BD3-2ECA-4D85-B08E-3E92BBE01E80}" type="slidenum">
              <a:rPr lang="en-US" smtClean="0"/>
              <a:t>‹#›</a:t>
            </a:fld>
            <a:endParaRPr lang="en-US"/>
          </a:p>
        </p:txBody>
      </p:sp>
    </p:spTree>
    <p:extLst>
      <p:ext uri="{BB962C8B-B14F-4D97-AF65-F5344CB8AC3E}">
        <p14:creationId xmlns:p14="http://schemas.microsoft.com/office/powerpoint/2010/main" val="2032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55E2-5A3C-3EC2-C7A1-C984459CA919}"/>
              </a:ext>
            </a:extLst>
          </p:cNvPr>
          <p:cNvSpPr>
            <a:spLocks noGrp="1"/>
          </p:cNvSpPr>
          <p:nvPr>
            <p:ph type="ctrTitle"/>
          </p:nvPr>
        </p:nvSpPr>
        <p:spPr/>
        <p:txBody>
          <a:bodyPr/>
          <a:lstStyle/>
          <a:p>
            <a:r>
              <a:rPr lang="en-US" dirty="0"/>
              <a:t>Anticoagulation in Postpartum</a:t>
            </a:r>
          </a:p>
        </p:txBody>
      </p:sp>
      <p:sp>
        <p:nvSpPr>
          <p:cNvPr id="3" name="Subtitle 2">
            <a:extLst>
              <a:ext uri="{FF2B5EF4-FFF2-40B4-BE49-F238E27FC236}">
                <a16:creationId xmlns:a16="http://schemas.microsoft.com/office/drawing/2014/main" id="{CFD37469-7FB5-ECA4-45E8-8D35F1AD2104}"/>
              </a:ext>
            </a:extLst>
          </p:cNvPr>
          <p:cNvSpPr>
            <a:spLocks noGrp="1"/>
          </p:cNvSpPr>
          <p:nvPr>
            <p:ph type="subTitle" idx="1"/>
          </p:nvPr>
        </p:nvSpPr>
        <p:spPr>
          <a:xfrm>
            <a:off x="360217" y="4375438"/>
            <a:ext cx="6114474" cy="1655762"/>
          </a:xfrm>
        </p:spPr>
        <p:txBody>
          <a:bodyPr/>
          <a:lstStyle/>
          <a:p>
            <a:pPr algn="l"/>
            <a:r>
              <a:rPr lang="en-US" dirty="0"/>
              <a:t>Dr. Hantoushzadeh</a:t>
            </a:r>
          </a:p>
          <a:p>
            <a:pPr algn="l"/>
            <a:r>
              <a:rPr lang="en-US" dirty="0"/>
              <a:t>Vali-E-Asr Reproductive Health Research Center</a:t>
            </a:r>
          </a:p>
          <a:p>
            <a:endParaRPr lang="en-US" dirty="0"/>
          </a:p>
        </p:txBody>
      </p:sp>
      <p:pic>
        <p:nvPicPr>
          <p:cNvPr id="5" name="Picture 4">
            <a:extLst>
              <a:ext uri="{FF2B5EF4-FFF2-40B4-BE49-F238E27FC236}">
                <a16:creationId xmlns:a16="http://schemas.microsoft.com/office/drawing/2014/main" id="{F8673E1C-26CF-BF10-A6F6-720E75D9AC04}"/>
              </a:ext>
            </a:extLst>
          </p:cNvPr>
          <p:cNvPicPr>
            <a:picLocks noChangeAspect="1"/>
          </p:cNvPicPr>
          <p:nvPr/>
        </p:nvPicPr>
        <p:blipFill>
          <a:blip r:embed="rId2"/>
          <a:stretch>
            <a:fillRect/>
          </a:stretch>
        </p:blipFill>
        <p:spPr>
          <a:xfrm>
            <a:off x="7096939" y="3877442"/>
            <a:ext cx="4371211" cy="2060627"/>
          </a:xfrm>
          <a:prstGeom prst="rect">
            <a:avLst/>
          </a:prstGeom>
        </p:spPr>
      </p:pic>
    </p:spTree>
    <p:extLst>
      <p:ext uri="{BB962C8B-B14F-4D97-AF65-F5344CB8AC3E}">
        <p14:creationId xmlns:p14="http://schemas.microsoft.com/office/powerpoint/2010/main" val="210274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02F81-C050-56D5-2E50-849B46102A61}"/>
              </a:ext>
            </a:extLst>
          </p:cNvPr>
          <p:cNvSpPr>
            <a:spLocks noGrp="1"/>
          </p:cNvSpPr>
          <p:nvPr>
            <p:ph idx="1"/>
          </p:nvPr>
        </p:nvSpPr>
        <p:spPr>
          <a:xfrm>
            <a:off x="838200" y="835269"/>
            <a:ext cx="10515600" cy="5341694"/>
          </a:xfrm>
        </p:spPr>
        <p:txBody>
          <a:bodyPr>
            <a:normAutofit fontScale="92500" lnSpcReduction="10000"/>
          </a:bodyPr>
          <a:lstStyle/>
          <a:p>
            <a:pPr algn="just"/>
            <a:r>
              <a:rPr lang="en-US" dirty="0"/>
              <a:t>A therapeutic dosing throughout pregnancy or followed by reduced doses effectively prevented VTE recurrence.</a:t>
            </a:r>
            <a:endParaRPr lang="fa-IR" dirty="0"/>
          </a:p>
          <a:p>
            <a:pPr algn="just"/>
            <a:r>
              <a:rPr lang="en-US" dirty="0"/>
              <a:t> Anti-factor </a:t>
            </a:r>
            <a:r>
              <a:rPr lang="en-US" dirty="0" err="1"/>
              <a:t>Xa</a:t>
            </a:r>
            <a:r>
              <a:rPr lang="en-US" dirty="0"/>
              <a:t> activity was the most commonly used method of dose monitoring. The risk of bleeding with </a:t>
            </a:r>
            <a:r>
              <a:rPr lang="en-US" dirty="0" err="1"/>
              <a:t>dalteparin</a:t>
            </a:r>
            <a:r>
              <a:rPr lang="en-US" dirty="0"/>
              <a:t> was generally minor.</a:t>
            </a:r>
            <a:endParaRPr lang="fa-IR" dirty="0"/>
          </a:p>
          <a:p>
            <a:pPr algn="just"/>
            <a:r>
              <a:rPr lang="en-US" dirty="0"/>
              <a:t>Major bleeding was observed when a high dose of </a:t>
            </a:r>
            <a:r>
              <a:rPr lang="en-US" dirty="0" err="1"/>
              <a:t>dalteparin</a:t>
            </a:r>
            <a:r>
              <a:rPr lang="en-US" dirty="0"/>
              <a:t> was employed during (or close to) delivery, or postpartum. </a:t>
            </a:r>
            <a:endParaRPr lang="fa-IR" dirty="0"/>
          </a:p>
          <a:p>
            <a:pPr algn="just"/>
            <a:r>
              <a:rPr lang="en-US" dirty="0"/>
              <a:t>Other adverse events were minor. </a:t>
            </a:r>
            <a:endParaRPr lang="fa-IR" dirty="0"/>
          </a:p>
          <a:p>
            <a:pPr algn="just"/>
            <a:r>
              <a:rPr lang="en-US" dirty="0"/>
              <a:t>Disparity exists in VTE treatment and thromboprophylaxis, with wide variety in the dosing regimens, treatment strategies and monitoring practices employed. </a:t>
            </a:r>
            <a:endParaRPr lang="fa-IR" dirty="0"/>
          </a:p>
          <a:p>
            <a:pPr algn="just"/>
            <a:r>
              <a:rPr lang="en-US" dirty="0"/>
              <a:t>Large </a:t>
            </a:r>
            <a:r>
              <a:rPr lang="en-US" dirty="0" err="1"/>
              <a:t>randomised</a:t>
            </a:r>
            <a:r>
              <a:rPr lang="en-US" dirty="0"/>
              <a:t> controlled trials are warranted but due to ethical reasons, and the rarity of VTE-associated obstetric complications, case-control, registry and large observational studies present more likely options.</a:t>
            </a:r>
          </a:p>
        </p:txBody>
      </p:sp>
    </p:spTree>
    <p:extLst>
      <p:ext uri="{BB962C8B-B14F-4D97-AF65-F5344CB8AC3E}">
        <p14:creationId xmlns:p14="http://schemas.microsoft.com/office/powerpoint/2010/main" val="225906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F16A-E412-4E13-0F3D-85CBBEA6F51F}"/>
              </a:ext>
            </a:extLst>
          </p:cNvPr>
          <p:cNvSpPr>
            <a:spLocks noGrp="1"/>
          </p:cNvSpPr>
          <p:nvPr>
            <p:ph type="title"/>
          </p:nvPr>
        </p:nvSpPr>
        <p:spPr/>
        <p:txBody>
          <a:bodyPr/>
          <a:lstStyle/>
          <a:p>
            <a:pPr algn="ctr"/>
            <a:r>
              <a:rPr lang="en-US" dirty="0"/>
              <a:t>VTE prophylaxis</a:t>
            </a:r>
          </a:p>
        </p:txBody>
      </p:sp>
      <p:sp>
        <p:nvSpPr>
          <p:cNvPr id="3" name="Content Placeholder 2">
            <a:extLst>
              <a:ext uri="{FF2B5EF4-FFF2-40B4-BE49-F238E27FC236}">
                <a16:creationId xmlns:a16="http://schemas.microsoft.com/office/drawing/2014/main" id="{52B2FAE8-94E6-9E87-FAC1-8CF5255A0130}"/>
              </a:ext>
            </a:extLst>
          </p:cNvPr>
          <p:cNvSpPr>
            <a:spLocks noGrp="1"/>
          </p:cNvSpPr>
          <p:nvPr>
            <p:ph idx="1"/>
          </p:nvPr>
        </p:nvSpPr>
        <p:spPr>
          <a:xfrm>
            <a:off x="838200" y="1825625"/>
            <a:ext cx="7936523" cy="4667250"/>
          </a:xfrm>
        </p:spPr>
        <p:txBody>
          <a:bodyPr>
            <a:normAutofit/>
          </a:bodyPr>
          <a:lstStyle/>
          <a:p>
            <a:pPr algn="just"/>
            <a:r>
              <a:rPr lang="en-US" dirty="0"/>
              <a:t>Additional patients who were not receiving anticoagulation during pregnancy may initiate it postpartum for VTE prevention (</a:t>
            </a:r>
            <a:r>
              <a:rPr lang="en-US" dirty="0" err="1"/>
              <a:t>eg</a:t>
            </a:r>
            <a:r>
              <a:rPr lang="en-US" dirty="0"/>
              <a:t>, inherited or acquired thrombophilia or prior VTE). </a:t>
            </a:r>
          </a:p>
          <a:p>
            <a:pPr algn="just"/>
            <a:r>
              <a:rPr lang="en-US" dirty="0"/>
              <a:t>The urgency of starting heparin is less than for acute VTE (or VTE within the prior three months).</a:t>
            </a:r>
          </a:p>
          <a:p>
            <a:pPr algn="just"/>
            <a:r>
              <a:rPr lang="en-US" dirty="0"/>
              <a:t>We initiate prophylactic doses of unfractionated heparin or LMW heparin 6 to 12 hours after vaginal delivery and 12 to 24 hours after cesarean delivery. </a:t>
            </a:r>
          </a:p>
        </p:txBody>
      </p:sp>
      <p:pic>
        <p:nvPicPr>
          <p:cNvPr id="4" name="Picture 3">
            <a:extLst>
              <a:ext uri="{FF2B5EF4-FFF2-40B4-BE49-F238E27FC236}">
                <a16:creationId xmlns:a16="http://schemas.microsoft.com/office/drawing/2014/main" id="{1594FB9D-2280-45FB-1061-A9ACDA4CD3F9}"/>
              </a:ext>
            </a:extLst>
          </p:cNvPr>
          <p:cNvPicPr>
            <a:picLocks noChangeAspect="1"/>
          </p:cNvPicPr>
          <p:nvPr/>
        </p:nvPicPr>
        <p:blipFill>
          <a:blip r:embed="rId2"/>
          <a:stretch>
            <a:fillRect/>
          </a:stretch>
        </p:blipFill>
        <p:spPr>
          <a:xfrm>
            <a:off x="9059008" y="2318847"/>
            <a:ext cx="2488223" cy="2488223"/>
          </a:xfrm>
          <a:prstGeom prst="rect">
            <a:avLst/>
          </a:prstGeom>
        </p:spPr>
      </p:pic>
    </p:spTree>
    <p:extLst>
      <p:ext uri="{BB962C8B-B14F-4D97-AF65-F5344CB8AC3E}">
        <p14:creationId xmlns:p14="http://schemas.microsoft.com/office/powerpoint/2010/main" val="191747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8AF9B-0AD9-53C4-1DAA-90D9C8799569}"/>
              </a:ext>
            </a:extLst>
          </p:cNvPr>
          <p:cNvSpPr>
            <a:spLocks noGrp="1"/>
          </p:cNvSpPr>
          <p:nvPr>
            <p:ph idx="1"/>
          </p:nvPr>
        </p:nvSpPr>
        <p:spPr>
          <a:xfrm>
            <a:off x="811823" y="413238"/>
            <a:ext cx="7540869" cy="6216162"/>
          </a:xfrm>
        </p:spPr>
        <p:txBody>
          <a:bodyPr>
            <a:normAutofit/>
          </a:bodyPr>
          <a:lstStyle/>
          <a:p>
            <a:pPr algn="just"/>
            <a:r>
              <a:rPr lang="en-US" dirty="0"/>
              <a:t>In a review of 95 individuals treated with postpartum anticoagulation, mostly at prophylactic doses, we found very few cases of bleeding, with the exception of two incisional hematomas in following cesarean delivery in individuals who received enoxaparin within 24 hours following delivery.</a:t>
            </a:r>
          </a:p>
          <a:p>
            <a:pPr algn="just"/>
            <a:r>
              <a:rPr lang="en-US" dirty="0"/>
              <a:t> If oral anticoagulation is chosen for continued postpartum thromboprophylaxis, warfarin can be started immediately after delivery; unfractionated or LMW heparin can be discontinued when a therapeutic INR has been obtained if the patient is not at very high risk for thrombotic complication</a:t>
            </a:r>
          </a:p>
          <a:p>
            <a:endParaRPr lang="en-US" dirty="0"/>
          </a:p>
        </p:txBody>
      </p:sp>
      <p:pic>
        <p:nvPicPr>
          <p:cNvPr id="6" name="Picture 5">
            <a:extLst>
              <a:ext uri="{FF2B5EF4-FFF2-40B4-BE49-F238E27FC236}">
                <a16:creationId xmlns:a16="http://schemas.microsoft.com/office/drawing/2014/main" id="{32A39320-8B5B-C6B1-5BC1-C1BFCC63EB69}"/>
              </a:ext>
            </a:extLst>
          </p:cNvPr>
          <p:cNvPicPr>
            <a:picLocks noChangeAspect="1"/>
          </p:cNvPicPr>
          <p:nvPr/>
        </p:nvPicPr>
        <p:blipFill>
          <a:blip r:embed="rId2"/>
          <a:stretch>
            <a:fillRect/>
          </a:stretch>
        </p:blipFill>
        <p:spPr>
          <a:xfrm>
            <a:off x="8822348" y="2512035"/>
            <a:ext cx="2952750" cy="1552575"/>
          </a:xfrm>
          <a:prstGeom prst="rect">
            <a:avLst/>
          </a:prstGeom>
        </p:spPr>
      </p:pic>
    </p:spTree>
    <p:extLst>
      <p:ext uri="{BB962C8B-B14F-4D97-AF65-F5344CB8AC3E}">
        <p14:creationId xmlns:p14="http://schemas.microsoft.com/office/powerpoint/2010/main" val="331920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7A32-B95F-AABE-7C87-BA716E1079D2}"/>
              </a:ext>
            </a:extLst>
          </p:cNvPr>
          <p:cNvSpPr>
            <a:spLocks noGrp="1"/>
          </p:cNvSpPr>
          <p:nvPr>
            <p:ph type="title"/>
          </p:nvPr>
        </p:nvSpPr>
        <p:spPr/>
        <p:txBody>
          <a:bodyPr/>
          <a:lstStyle/>
          <a:p>
            <a:pPr algn="ctr"/>
            <a:r>
              <a:rPr lang="en-US" dirty="0"/>
              <a:t>Duration of postpartum anticoagulation</a:t>
            </a:r>
          </a:p>
        </p:txBody>
      </p:sp>
      <p:sp>
        <p:nvSpPr>
          <p:cNvPr id="3" name="Content Placeholder 2">
            <a:extLst>
              <a:ext uri="{FF2B5EF4-FFF2-40B4-BE49-F238E27FC236}">
                <a16:creationId xmlns:a16="http://schemas.microsoft.com/office/drawing/2014/main" id="{C55D2C0E-5A2C-D390-BBF5-B959D28ACCFF}"/>
              </a:ext>
            </a:extLst>
          </p:cNvPr>
          <p:cNvSpPr>
            <a:spLocks noGrp="1"/>
          </p:cNvSpPr>
          <p:nvPr>
            <p:ph idx="1"/>
          </p:nvPr>
        </p:nvSpPr>
        <p:spPr>
          <a:xfrm>
            <a:off x="838200" y="1825625"/>
            <a:ext cx="6274777" cy="4351338"/>
          </a:xfrm>
        </p:spPr>
        <p:txBody>
          <a:bodyPr/>
          <a:lstStyle/>
          <a:p>
            <a:pPr algn="just"/>
            <a:r>
              <a:rPr lang="en-US" dirty="0"/>
              <a:t>The duration of postpartum anticoagulation depends upon the underlying reason for anticoagulation.</a:t>
            </a:r>
          </a:p>
          <a:p>
            <a:pPr algn="just"/>
            <a:r>
              <a:rPr lang="en-US" dirty="0"/>
              <a:t>Anticoagulation for VTE prophylaxis should be continued for at least six weeks postpartum, due to the continued high risk of VTE in the early postpartum period. </a:t>
            </a:r>
          </a:p>
        </p:txBody>
      </p:sp>
      <p:pic>
        <p:nvPicPr>
          <p:cNvPr id="4" name="Picture 3">
            <a:extLst>
              <a:ext uri="{FF2B5EF4-FFF2-40B4-BE49-F238E27FC236}">
                <a16:creationId xmlns:a16="http://schemas.microsoft.com/office/drawing/2014/main" id="{9551D8DE-210C-15A1-587C-CC1087E3682C}"/>
              </a:ext>
            </a:extLst>
          </p:cNvPr>
          <p:cNvPicPr>
            <a:picLocks noChangeAspect="1"/>
          </p:cNvPicPr>
          <p:nvPr/>
        </p:nvPicPr>
        <p:blipFill>
          <a:blip r:embed="rId2"/>
          <a:stretch>
            <a:fillRect/>
          </a:stretch>
        </p:blipFill>
        <p:spPr>
          <a:xfrm>
            <a:off x="7763185" y="2285267"/>
            <a:ext cx="3839364" cy="2875817"/>
          </a:xfrm>
          <a:prstGeom prst="rect">
            <a:avLst/>
          </a:prstGeom>
        </p:spPr>
      </p:pic>
    </p:spTree>
    <p:extLst>
      <p:ext uri="{BB962C8B-B14F-4D97-AF65-F5344CB8AC3E}">
        <p14:creationId xmlns:p14="http://schemas.microsoft.com/office/powerpoint/2010/main" val="1229943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83F1-8D3D-E17B-859D-EC0C80BDFE84}"/>
              </a:ext>
            </a:extLst>
          </p:cNvPr>
          <p:cNvSpPr>
            <a:spLocks noGrp="1"/>
          </p:cNvSpPr>
          <p:nvPr>
            <p:ph type="title"/>
          </p:nvPr>
        </p:nvSpPr>
        <p:spPr/>
        <p:txBody>
          <a:bodyPr/>
          <a:lstStyle/>
          <a:p>
            <a:pPr algn="ctr"/>
            <a:r>
              <a:rPr lang="en-US" dirty="0"/>
              <a:t>Thromboprophylaxis after delivery (RCOG)</a:t>
            </a:r>
          </a:p>
        </p:txBody>
      </p:sp>
      <p:sp>
        <p:nvSpPr>
          <p:cNvPr id="3" name="Content Placeholder 2">
            <a:extLst>
              <a:ext uri="{FF2B5EF4-FFF2-40B4-BE49-F238E27FC236}">
                <a16:creationId xmlns:a16="http://schemas.microsoft.com/office/drawing/2014/main" id="{1E7D81B8-2E00-AD5F-6E80-58367A28EEDA}"/>
              </a:ext>
            </a:extLst>
          </p:cNvPr>
          <p:cNvSpPr>
            <a:spLocks noGrp="1"/>
          </p:cNvSpPr>
          <p:nvPr>
            <p:ph idx="1"/>
          </p:nvPr>
        </p:nvSpPr>
        <p:spPr/>
        <p:txBody>
          <a:bodyPr/>
          <a:lstStyle/>
          <a:p>
            <a:pPr algn="just"/>
            <a:r>
              <a:rPr lang="en-US" dirty="0"/>
              <a:t>All women with class 3 obesity (BMI greater than or equal to 40 kg/m2) should be considered for prophylactic LMWH in doses appropriate for their weight for 10 days after delivery. </a:t>
            </a:r>
          </a:p>
          <a:p>
            <a:pPr algn="just"/>
            <a:r>
              <a:rPr lang="en-US" dirty="0"/>
              <a:t>Women with two or more persisting risk factors listed in Table 1 should be considered for LMWH in prophylactic doses appropriate for their weight for 10 days after delivery. </a:t>
            </a:r>
          </a:p>
          <a:p>
            <a:pPr algn="just"/>
            <a:r>
              <a:rPr lang="en-US" dirty="0"/>
              <a:t>All women with a previous history of confirmed VTE should be offered thromboprophylaxis with LMWH or warfarin for at least 6 weeks postpartum regardless of the mode of delivery.</a:t>
            </a:r>
          </a:p>
        </p:txBody>
      </p:sp>
    </p:spTree>
    <p:extLst>
      <p:ext uri="{BB962C8B-B14F-4D97-AF65-F5344CB8AC3E}">
        <p14:creationId xmlns:p14="http://schemas.microsoft.com/office/powerpoint/2010/main" val="39733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74C82-91D7-B91D-E718-7CB121EBAAF6}"/>
              </a:ext>
            </a:extLst>
          </p:cNvPr>
          <p:cNvPicPr>
            <a:picLocks noChangeAspect="1"/>
          </p:cNvPicPr>
          <p:nvPr/>
        </p:nvPicPr>
        <p:blipFill rotWithShape="1">
          <a:blip r:embed="rId2"/>
          <a:srcRect l="24519" t="20769" r="10000" b="5897"/>
          <a:stretch/>
        </p:blipFill>
        <p:spPr>
          <a:xfrm>
            <a:off x="1213339" y="438066"/>
            <a:ext cx="9838592" cy="6197880"/>
          </a:xfrm>
          <a:prstGeom prst="rect">
            <a:avLst/>
          </a:prstGeom>
        </p:spPr>
      </p:pic>
    </p:spTree>
    <p:extLst>
      <p:ext uri="{BB962C8B-B14F-4D97-AF65-F5344CB8AC3E}">
        <p14:creationId xmlns:p14="http://schemas.microsoft.com/office/powerpoint/2010/main" val="38662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D37353-64B5-7C61-3592-CF39B39C4217}"/>
              </a:ext>
            </a:extLst>
          </p:cNvPr>
          <p:cNvPicPr>
            <a:picLocks noChangeAspect="1"/>
          </p:cNvPicPr>
          <p:nvPr/>
        </p:nvPicPr>
        <p:blipFill rotWithShape="1">
          <a:blip r:embed="rId2"/>
          <a:srcRect l="24808" t="19359" r="8413" b="16154"/>
          <a:stretch/>
        </p:blipFill>
        <p:spPr>
          <a:xfrm>
            <a:off x="1204547" y="879230"/>
            <a:ext cx="10111154" cy="5492344"/>
          </a:xfrm>
          <a:prstGeom prst="rect">
            <a:avLst/>
          </a:prstGeom>
        </p:spPr>
      </p:pic>
    </p:spTree>
    <p:extLst>
      <p:ext uri="{BB962C8B-B14F-4D97-AF65-F5344CB8AC3E}">
        <p14:creationId xmlns:p14="http://schemas.microsoft.com/office/powerpoint/2010/main" val="10590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30C993-B421-6E2C-3EA3-52CF09287CAA}"/>
              </a:ext>
            </a:extLst>
          </p:cNvPr>
          <p:cNvSpPr>
            <a:spLocks noGrp="1"/>
          </p:cNvSpPr>
          <p:nvPr>
            <p:ph idx="1"/>
          </p:nvPr>
        </p:nvSpPr>
        <p:spPr>
          <a:xfrm>
            <a:off x="205154" y="661435"/>
            <a:ext cx="6846277" cy="5535125"/>
          </a:xfrm>
        </p:spPr>
        <p:txBody>
          <a:bodyPr>
            <a:normAutofit fontScale="92500" lnSpcReduction="10000"/>
          </a:bodyPr>
          <a:lstStyle/>
          <a:p>
            <a:pPr algn="just"/>
            <a:r>
              <a:rPr lang="en-US" dirty="0"/>
              <a:t>Women with thrombophilia without previous VTE should be stratified according to both the level of risk associated with their thrombophilia and the presence or absence of a family history or other risk factors.</a:t>
            </a:r>
          </a:p>
          <a:p>
            <a:pPr algn="just"/>
            <a:r>
              <a:rPr lang="en-US" dirty="0"/>
              <a:t>Women with a family history of VTE and an identified thrombophilia should be considered for 6 weeks’ postnatal thromboprophylaxis.</a:t>
            </a:r>
          </a:p>
          <a:p>
            <a:pPr algn="just"/>
            <a:r>
              <a:rPr lang="en-US" dirty="0"/>
              <a:t>All women who have had caesarean sections should be considered for thromboprophylaxis with LMWH for 10 days after delivery apart from those having an elective caesarean section who should be considered for thromboprophylaxis with LMWH for 10 days after delivery if they have any additional risk factors</a:t>
            </a:r>
          </a:p>
        </p:txBody>
      </p:sp>
      <p:pic>
        <p:nvPicPr>
          <p:cNvPr id="5" name="Picture 4">
            <a:extLst>
              <a:ext uri="{FF2B5EF4-FFF2-40B4-BE49-F238E27FC236}">
                <a16:creationId xmlns:a16="http://schemas.microsoft.com/office/drawing/2014/main" id="{D99D5DB7-DB7F-3440-AE0B-F6D648AFE75D}"/>
              </a:ext>
            </a:extLst>
          </p:cNvPr>
          <p:cNvPicPr>
            <a:picLocks noChangeAspect="1"/>
          </p:cNvPicPr>
          <p:nvPr/>
        </p:nvPicPr>
        <p:blipFill>
          <a:blip r:embed="rId2"/>
          <a:stretch>
            <a:fillRect/>
          </a:stretch>
        </p:blipFill>
        <p:spPr>
          <a:xfrm>
            <a:off x="7306408" y="1903533"/>
            <a:ext cx="4576397" cy="3050931"/>
          </a:xfrm>
          <a:prstGeom prst="rect">
            <a:avLst/>
          </a:prstGeom>
        </p:spPr>
      </p:pic>
    </p:spTree>
    <p:extLst>
      <p:ext uri="{BB962C8B-B14F-4D97-AF65-F5344CB8AC3E}">
        <p14:creationId xmlns:p14="http://schemas.microsoft.com/office/powerpoint/2010/main" val="255930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25063-584D-EB0D-DFF1-1590814DDD64}"/>
              </a:ext>
            </a:extLst>
          </p:cNvPr>
          <p:cNvSpPr>
            <a:spLocks noGrp="1"/>
          </p:cNvSpPr>
          <p:nvPr>
            <p:ph idx="1"/>
          </p:nvPr>
        </p:nvSpPr>
        <p:spPr>
          <a:xfrm>
            <a:off x="838200" y="580292"/>
            <a:ext cx="10515600" cy="5596671"/>
          </a:xfrm>
        </p:spPr>
        <p:txBody>
          <a:bodyPr>
            <a:normAutofit/>
          </a:bodyPr>
          <a:lstStyle/>
          <a:p>
            <a:pPr algn="just"/>
            <a:r>
              <a:rPr lang="en-US" dirty="0"/>
              <a:t>LMWHs are the agents of choice for antenatal and postnatal thromboprophylaxis.</a:t>
            </a:r>
          </a:p>
          <a:p>
            <a:pPr algn="just"/>
            <a:r>
              <a:rPr lang="en-US" dirty="0"/>
              <a:t>Doses of LMWH are based on weight. </a:t>
            </a:r>
          </a:p>
          <a:p>
            <a:pPr algn="just"/>
            <a:r>
              <a:rPr lang="en-US" dirty="0"/>
              <a:t>For thromboprophylaxis the booking or most recent weight can be used to guide dosing. </a:t>
            </a:r>
          </a:p>
          <a:p>
            <a:pPr algn="just"/>
            <a:r>
              <a:rPr lang="en-US" dirty="0"/>
              <a:t>It is only necessary to monitor the platelet count if the woman has had prior exposure to unfractionated heparin (UFH).</a:t>
            </a:r>
          </a:p>
          <a:p>
            <a:pPr algn="just"/>
            <a:r>
              <a:rPr lang="en-US" dirty="0"/>
              <a:t>Monitoring of anti-</a:t>
            </a:r>
            <a:r>
              <a:rPr lang="en-US" dirty="0" err="1"/>
              <a:t>Xa</a:t>
            </a:r>
            <a:r>
              <a:rPr lang="en-US" dirty="0"/>
              <a:t> levels is not required when LMWH is used for thromboprophylaxis.</a:t>
            </a:r>
          </a:p>
          <a:p>
            <a:pPr algn="just"/>
            <a:r>
              <a:rPr lang="en-US" dirty="0"/>
              <a:t>Doses of LMWH should be reduced in women with renal impairment.</a:t>
            </a:r>
          </a:p>
          <a:p>
            <a:pPr algn="just"/>
            <a:r>
              <a:rPr lang="en-US" dirty="0"/>
              <a:t>LMWH is safe in breastfeeding.</a:t>
            </a:r>
          </a:p>
        </p:txBody>
      </p:sp>
    </p:spTree>
    <p:extLst>
      <p:ext uri="{BB962C8B-B14F-4D97-AF65-F5344CB8AC3E}">
        <p14:creationId xmlns:p14="http://schemas.microsoft.com/office/powerpoint/2010/main" val="4203659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916F-95EF-1C59-A399-CE9ACC812B75}"/>
              </a:ext>
            </a:extLst>
          </p:cNvPr>
          <p:cNvSpPr>
            <a:spLocks noGrp="1"/>
          </p:cNvSpPr>
          <p:nvPr>
            <p:ph type="title"/>
          </p:nvPr>
        </p:nvSpPr>
        <p:spPr/>
        <p:txBody>
          <a:bodyPr/>
          <a:lstStyle/>
          <a:p>
            <a:pPr algn="ctr"/>
            <a:r>
              <a:rPr lang="en-US" dirty="0"/>
              <a:t>Unfractionated heparin</a:t>
            </a:r>
            <a:br>
              <a:rPr lang="en-US" dirty="0"/>
            </a:br>
            <a:endParaRPr lang="en-US" dirty="0"/>
          </a:p>
        </p:txBody>
      </p:sp>
      <p:sp>
        <p:nvSpPr>
          <p:cNvPr id="3" name="Content Placeholder 2">
            <a:extLst>
              <a:ext uri="{FF2B5EF4-FFF2-40B4-BE49-F238E27FC236}">
                <a16:creationId xmlns:a16="http://schemas.microsoft.com/office/drawing/2014/main" id="{B492D26F-B9A4-94B8-3AA0-F80A75343314}"/>
              </a:ext>
            </a:extLst>
          </p:cNvPr>
          <p:cNvSpPr>
            <a:spLocks noGrp="1"/>
          </p:cNvSpPr>
          <p:nvPr>
            <p:ph idx="1"/>
          </p:nvPr>
        </p:nvSpPr>
        <p:spPr>
          <a:xfrm>
            <a:off x="838200" y="1825625"/>
            <a:ext cx="6415454" cy="4351338"/>
          </a:xfrm>
        </p:spPr>
        <p:txBody>
          <a:bodyPr/>
          <a:lstStyle/>
          <a:p>
            <a:pPr algn="just"/>
            <a:r>
              <a:rPr lang="en-US" dirty="0"/>
              <a:t>In women at very high risk of thrombosis (see Appendix IV), UFH may be used peripartum in preference to LMWH where there is an increased risk of </a:t>
            </a:r>
            <a:r>
              <a:rPr lang="en-US" dirty="0" err="1"/>
              <a:t>haemorrhage</a:t>
            </a:r>
            <a:r>
              <a:rPr lang="en-US" dirty="0"/>
              <a:t> or where regional </a:t>
            </a:r>
            <a:r>
              <a:rPr lang="en-US" dirty="0" err="1"/>
              <a:t>anaesthetic</a:t>
            </a:r>
            <a:r>
              <a:rPr lang="en-US" dirty="0"/>
              <a:t> techniques may be required.</a:t>
            </a:r>
          </a:p>
          <a:p>
            <a:pPr algn="just"/>
            <a:r>
              <a:rPr lang="en-US" dirty="0"/>
              <a:t>If UFH is used after caesarean section (or other surgery), the platelet count should be monitored every 2–3 days from days 4–14 or until heparin is stopped. </a:t>
            </a:r>
          </a:p>
        </p:txBody>
      </p:sp>
      <p:pic>
        <p:nvPicPr>
          <p:cNvPr id="4" name="Picture 3">
            <a:extLst>
              <a:ext uri="{FF2B5EF4-FFF2-40B4-BE49-F238E27FC236}">
                <a16:creationId xmlns:a16="http://schemas.microsoft.com/office/drawing/2014/main" id="{A071B629-0BEC-258F-8AF5-330A174F5BD8}"/>
              </a:ext>
            </a:extLst>
          </p:cNvPr>
          <p:cNvPicPr>
            <a:picLocks noChangeAspect="1"/>
          </p:cNvPicPr>
          <p:nvPr/>
        </p:nvPicPr>
        <p:blipFill>
          <a:blip r:embed="rId2"/>
          <a:stretch>
            <a:fillRect/>
          </a:stretch>
        </p:blipFill>
        <p:spPr>
          <a:xfrm>
            <a:off x="7483221" y="2104292"/>
            <a:ext cx="4275757" cy="3642092"/>
          </a:xfrm>
          <a:prstGeom prst="rect">
            <a:avLst/>
          </a:prstGeom>
        </p:spPr>
      </p:pic>
    </p:spTree>
    <p:extLst>
      <p:ext uri="{BB962C8B-B14F-4D97-AF65-F5344CB8AC3E}">
        <p14:creationId xmlns:p14="http://schemas.microsoft.com/office/powerpoint/2010/main" val="35058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AA94-2F1C-E52F-6E8E-C11B6F24F85D}"/>
              </a:ext>
            </a:extLst>
          </p:cNvPr>
          <p:cNvSpPr>
            <a:spLocks noGrp="1"/>
          </p:cNvSpPr>
          <p:nvPr>
            <p:ph type="title"/>
          </p:nvPr>
        </p:nvSpPr>
        <p:spPr/>
        <p:txBody>
          <a:bodyPr/>
          <a:lstStyle/>
          <a:p>
            <a:pPr algn="ctr"/>
            <a:r>
              <a:rPr lang="en-US" dirty="0"/>
              <a:t>INTRODUCTION </a:t>
            </a:r>
          </a:p>
        </p:txBody>
      </p:sp>
      <p:sp>
        <p:nvSpPr>
          <p:cNvPr id="3" name="Content Placeholder 2">
            <a:extLst>
              <a:ext uri="{FF2B5EF4-FFF2-40B4-BE49-F238E27FC236}">
                <a16:creationId xmlns:a16="http://schemas.microsoft.com/office/drawing/2014/main" id="{49881A13-0C0B-0007-921F-E20887E8A7CE}"/>
              </a:ext>
            </a:extLst>
          </p:cNvPr>
          <p:cNvSpPr>
            <a:spLocks noGrp="1"/>
          </p:cNvSpPr>
          <p:nvPr>
            <p:ph idx="1"/>
          </p:nvPr>
        </p:nvSpPr>
        <p:spPr>
          <a:xfrm>
            <a:off x="838200" y="1825624"/>
            <a:ext cx="7461738" cy="4742229"/>
          </a:xfrm>
        </p:spPr>
        <p:txBody>
          <a:bodyPr>
            <a:normAutofit lnSpcReduction="10000"/>
          </a:bodyPr>
          <a:lstStyle/>
          <a:p>
            <a:pPr algn="just"/>
            <a:r>
              <a:rPr lang="en-US" dirty="0"/>
              <a:t>Anticoagulation is sometimes needed during pregnancy and/or the postpartum period, including individuals at high risk of deep vein thrombosis, a history of venous thromboembolism, with prosthetic heart valves, atrial fibrillation, left ventricular dysfunction, or a history of fetal loss.</a:t>
            </a:r>
          </a:p>
          <a:p>
            <a:pPr algn="just"/>
            <a:r>
              <a:rPr lang="en-US" dirty="0"/>
              <a:t>Use of anticoagulants during pregnancy is challenging due to the potential teratogenic effects and dosing complexities of the various agents, and the management of anticoagulation around the time of labor. </a:t>
            </a:r>
          </a:p>
        </p:txBody>
      </p:sp>
      <p:pic>
        <p:nvPicPr>
          <p:cNvPr id="4" name="Picture 3">
            <a:extLst>
              <a:ext uri="{FF2B5EF4-FFF2-40B4-BE49-F238E27FC236}">
                <a16:creationId xmlns:a16="http://schemas.microsoft.com/office/drawing/2014/main" id="{A2C62731-8202-60D7-047C-36D0A776AA56}"/>
              </a:ext>
            </a:extLst>
          </p:cNvPr>
          <p:cNvPicPr>
            <a:picLocks noChangeAspect="1"/>
          </p:cNvPicPr>
          <p:nvPr/>
        </p:nvPicPr>
        <p:blipFill>
          <a:blip r:embed="rId2"/>
          <a:stretch>
            <a:fillRect/>
          </a:stretch>
        </p:blipFill>
        <p:spPr>
          <a:xfrm>
            <a:off x="8381381" y="2781666"/>
            <a:ext cx="3335102" cy="1939804"/>
          </a:xfrm>
          <a:prstGeom prst="rect">
            <a:avLst/>
          </a:prstGeom>
        </p:spPr>
      </p:pic>
    </p:spTree>
    <p:extLst>
      <p:ext uri="{BB962C8B-B14F-4D97-AF65-F5344CB8AC3E}">
        <p14:creationId xmlns:p14="http://schemas.microsoft.com/office/powerpoint/2010/main" val="3010795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959C4-E6A0-99A4-2244-FAE88BEBF9FF}"/>
              </a:ext>
            </a:extLst>
          </p:cNvPr>
          <p:cNvSpPr>
            <a:spLocks noGrp="1"/>
          </p:cNvSpPr>
          <p:nvPr>
            <p:ph idx="1"/>
          </p:nvPr>
        </p:nvSpPr>
        <p:spPr>
          <a:xfrm>
            <a:off x="838200" y="518746"/>
            <a:ext cx="6160477" cy="6110654"/>
          </a:xfrm>
        </p:spPr>
        <p:txBody>
          <a:bodyPr/>
          <a:lstStyle/>
          <a:p>
            <a:pPr algn="just"/>
            <a:r>
              <a:rPr lang="en-US" dirty="0"/>
              <a:t>Potential use of danaparoid should be in conjunction with a consultant </a:t>
            </a:r>
            <a:r>
              <a:rPr lang="en-US" dirty="0" err="1"/>
              <a:t>haematologist</a:t>
            </a:r>
            <a:r>
              <a:rPr lang="en-US" dirty="0"/>
              <a:t> with expertise in </a:t>
            </a:r>
            <a:r>
              <a:rPr lang="en-US" dirty="0" err="1"/>
              <a:t>haemostasis</a:t>
            </a:r>
            <a:r>
              <a:rPr lang="en-US" dirty="0"/>
              <a:t> and pregnancy. </a:t>
            </a:r>
          </a:p>
          <a:p>
            <a:pPr algn="just"/>
            <a:r>
              <a:rPr lang="en-US" dirty="0"/>
              <a:t>Fondaparinux should be reserved for women intolerant of heparin compounds. </a:t>
            </a:r>
          </a:p>
          <a:p>
            <a:pPr algn="just"/>
            <a:r>
              <a:rPr lang="en-US" dirty="0"/>
              <a:t>Fondaparinux use in pregnancy should be in conjunction with a consultant </a:t>
            </a:r>
            <a:r>
              <a:rPr lang="en-US" dirty="0" err="1"/>
              <a:t>haematologist</a:t>
            </a:r>
            <a:r>
              <a:rPr lang="en-US" dirty="0"/>
              <a:t> with expertise in </a:t>
            </a:r>
            <a:r>
              <a:rPr lang="en-US" dirty="0" err="1"/>
              <a:t>haemostasis</a:t>
            </a:r>
            <a:r>
              <a:rPr lang="en-US" dirty="0"/>
              <a:t> and pregnancy. </a:t>
            </a:r>
          </a:p>
          <a:p>
            <a:pPr algn="just"/>
            <a:r>
              <a:rPr lang="en-US" dirty="0"/>
              <a:t>Aspirin is not recommended for thromboprophylaxis in obstetric patients.</a:t>
            </a:r>
          </a:p>
        </p:txBody>
      </p:sp>
      <p:pic>
        <p:nvPicPr>
          <p:cNvPr id="4" name="Picture 3">
            <a:extLst>
              <a:ext uri="{FF2B5EF4-FFF2-40B4-BE49-F238E27FC236}">
                <a16:creationId xmlns:a16="http://schemas.microsoft.com/office/drawing/2014/main" id="{2694D96B-4F21-9339-E8DF-956100F8BBE9}"/>
              </a:ext>
            </a:extLst>
          </p:cNvPr>
          <p:cNvPicPr>
            <a:picLocks noChangeAspect="1"/>
          </p:cNvPicPr>
          <p:nvPr/>
        </p:nvPicPr>
        <p:blipFill>
          <a:blip r:embed="rId2"/>
          <a:stretch>
            <a:fillRect/>
          </a:stretch>
        </p:blipFill>
        <p:spPr>
          <a:xfrm>
            <a:off x="7443312" y="1784472"/>
            <a:ext cx="4619002" cy="3007336"/>
          </a:xfrm>
          <a:prstGeom prst="rect">
            <a:avLst/>
          </a:prstGeom>
        </p:spPr>
      </p:pic>
    </p:spTree>
    <p:extLst>
      <p:ext uri="{BB962C8B-B14F-4D97-AF65-F5344CB8AC3E}">
        <p14:creationId xmlns:p14="http://schemas.microsoft.com/office/powerpoint/2010/main" val="3792850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BDD17-06D2-1842-C5F7-7EB3F6AC41C4}"/>
              </a:ext>
            </a:extLst>
          </p:cNvPr>
          <p:cNvSpPr>
            <a:spLocks noGrp="1"/>
          </p:cNvSpPr>
          <p:nvPr>
            <p:ph idx="1"/>
          </p:nvPr>
        </p:nvSpPr>
        <p:spPr>
          <a:xfrm>
            <a:off x="838201" y="580292"/>
            <a:ext cx="5756030" cy="5596671"/>
          </a:xfrm>
        </p:spPr>
        <p:txBody>
          <a:bodyPr/>
          <a:lstStyle/>
          <a:p>
            <a:pPr algn="just"/>
            <a:r>
              <a:rPr lang="en-US" dirty="0"/>
              <a:t>Warfarin use in pregnancy is restricted to the few situations where heparin is considered unsuitable,</a:t>
            </a:r>
          </a:p>
          <a:p>
            <a:pPr algn="just"/>
            <a:r>
              <a:rPr lang="en-US" dirty="0"/>
              <a:t>e.g. some women with mechanical heart valves.</a:t>
            </a:r>
          </a:p>
          <a:p>
            <a:pPr algn="just"/>
            <a:r>
              <a:rPr lang="en-US" dirty="0"/>
              <a:t>Women receiving long-term anticoagulation with warfarin can be converted from LMWH to warfarin postpartum when the risk of </a:t>
            </a:r>
            <a:r>
              <a:rPr lang="en-US" dirty="0" err="1"/>
              <a:t>haemorrhage</a:t>
            </a:r>
            <a:r>
              <a:rPr lang="en-US" dirty="0"/>
              <a:t> is reduced, usually 5–7 days after delivery.</a:t>
            </a:r>
          </a:p>
        </p:txBody>
      </p:sp>
      <p:pic>
        <p:nvPicPr>
          <p:cNvPr id="4" name="Picture 3">
            <a:extLst>
              <a:ext uri="{FF2B5EF4-FFF2-40B4-BE49-F238E27FC236}">
                <a16:creationId xmlns:a16="http://schemas.microsoft.com/office/drawing/2014/main" id="{566EFDA7-4AB9-137E-1D32-C24BA1B21C28}"/>
              </a:ext>
            </a:extLst>
          </p:cNvPr>
          <p:cNvPicPr>
            <a:picLocks noChangeAspect="1"/>
          </p:cNvPicPr>
          <p:nvPr/>
        </p:nvPicPr>
        <p:blipFill>
          <a:blip r:embed="rId2"/>
          <a:stretch>
            <a:fillRect/>
          </a:stretch>
        </p:blipFill>
        <p:spPr>
          <a:xfrm>
            <a:off x="7552592" y="2186427"/>
            <a:ext cx="4461363" cy="2676818"/>
          </a:xfrm>
          <a:prstGeom prst="rect">
            <a:avLst/>
          </a:prstGeom>
        </p:spPr>
      </p:pic>
    </p:spTree>
    <p:extLst>
      <p:ext uri="{BB962C8B-B14F-4D97-AF65-F5344CB8AC3E}">
        <p14:creationId xmlns:p14="http://schemas.microsoft.com/office/powerpoint/2010/main" val="304135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4EAD-D846-3E77-40E0-508882316A24}"/>
              </a:ext>
            </a:extLst>
          </p:cNvPr>
          <p:cNvSpPr>
            <a:spLocks noGrp="1"/>
          </p:cNvSpPr>
          <p:nvPr>
            <p:ph type="title"/>
          </p:nvPr>
        </p:nvSpPr>
        <p:spPr/>
        <p:txBody>
          <a:bodyPr/>
          <a:lstStyle/>
          <a:p>
            <a:pPr algn="ctr"/>
            <a:r>
              <a:rPr lang="en-US" dirty="0"/>
              <a:t>Anti-embolism stockings</a:t>
            </a:r>
          </a:p>
        </p:txBody>
      </p:sp>
      <p:sp>
        <p:nvSpPr>
          <p:cNvPr id="3" name="Content Placeholder 2">
            <a:extLst>
              <a:ext uri="{FF2B5EF4-FFF2-40B4-BE49-F238E27FC236}">
                <a16:creationId xmlns:a16="http://schemas.microsoft.com/office/drawing/2014/main" id="{EDB062FC-137B-924D-2507-031F88576832}"/>
              </a:ext>
            </a:extLst>
          </p:cNvPr>
          <p:cNvSpPr>
            <a:spLocks noGrp="1"/>
          </p:cNvSpPr>
          <p:nvPr>
            <p:ph idx="1"/>
          </p:nvPr>
        </p:nvSpPr>
        <p:spPr/>
        <p:txBody>
          <a:bodyPr>
            <a:normAutofit/>
          </a:bodyPr>
          <a:lstStyle/>
          <a:p>
            <a:pPr algn="just"/>
            <a:r>
              <a:rPr lang="en-US" dirty="0"/>
              <a:t>The use of properly applied anti-embolism stockings (AES) of appropriate size and providing graduated compression with a calf pressure of 14–15 mmHg is recommended in pregnancy and the puerperium for women who are </a:t>
            </a:r>
            <a:r>
              <a:rPr lang="en-US" dirty="0" err="1"/>
              <a:t>hospitalised</a:t>
            </a:r>
            <a:r>
              <a:rPr lang="en-US" dirty="0"/>
              <a:t> and have a contraindication to LMWH. </a:t>
            </a:r>
          </a:p>
          <a:p>
            <a:pPr algn="just"/>
            <a:r>
              <a:rPr lang="en-US" dirty="0"/>
              <a:t>These include women who are </a:t>
            </a:r>
            <a:r>
              <a:rPr lang="en-US" dirty="0" err="1"/>
              <a:t>hospitalised</a:t>
            </a:r>
            <a:r>
              <a:rPr lang="en-US" dirty="0"/>
              <a:t> post-caesarean section (combined with LMWH) and considered to be at particularly high risk of VTE (e.g. previous VTE, more than four risk factors antenatally or more than two risk factors postnatally) and women travelling long distance for more than 4 hours.</a:t>
            </a:r>
          </a:p>
        </p:txBody>
      </p:sp>
    </p:spTree>
    <p:extLst>
      <p:ext uri="{BB962C8B-B14F-4D97-AF65-F5344CB8AC3E}">
        <p14:creationId xmlns:p14="http://schemas.microsoft.com/office/powerpoint/2010/main" val="38131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6C70-EA9B-E04F-4D61-B3B6658BEA9D}"/>
              </a:ext>
            </a:extLst>
          </p:cNvPr>
          <p:cNvSpPr>
            <a:spLocks noGrp="1"/>
          </p:cNvSpPr>
          <p:nvPr>
            <p:ph type="title"/>
          </p:nvPr>
        </p:nvSpPr>
        <p:spPr/>
        <p:txBody>
          <a:bodyPr/>
          <a:lstStyle/>
          <a:p>
            <a:r>
              <a:rPr lang="en-US" dirty="0"/>
              <a:t>Contraindications to LMWH</a:t>
            </a:r>
          </a:p>
        </p:txBody>
      </p:sp>
      <p:sp>
        <p:nvSpPr>
          <p:cNvPr id="3" name="Content Placeholder 2">
            <a:extLst>
              <a:ext uri="{FF2B5EF4-FFF2-40B4-BE49-F238E27FC236}">
                <a16:creationId xmlns:a16="http://schemas.microsoft.com/office/drawing/2014/main" id="{4CEB0EFD-1935-001D-BBFA-0C3F0366F2F9}"/>
              </a:ext>
            </a:extLst>
          </p:cNvPr>
          <p:cNvSpPr>
            <a:spLocks noGrp="1"/>
          </p:cNvSpPr>
          <p:nvPr>
            <p:ph idx="1"/>
          </p:nvPr>
        </p:nvSpPr>
        <p:spPr>
          <a:xfrm>
            <a:off x="838199" y="1825624"/>
            <a:ext cx="7178007" cy="4742229"/>
          </a:xfrm>
        </p:spPr>
        <p:txBody>
          <a:bodyPr>
            <a:normAutofit fontScale="92500" lnSpcReduction="10000"/>
          </a:bodyPr>
          <a:lstStyle/>
          <a:p>
            <a:pPr algn="just"/>
            <a:r>
              <a:rPr lang="en-US" dirty="0"/>
              <a:t>LMWH should be avoided, discontinued or postponed in women at risk of bleeding after careful consideration of the balance of risks of bleeding and thrombosis.</a:t>
            </a:r>
          </a:p>
          <a:p>
            <a:pPr algn="just"/>
            <a:r>
              <a:rPr lang="en-US" dirty="0"/>
              <a:t>Women with previous or current allergic reactions to LMWH should be offered an alternative preparation or alternative form of prophylaxis. </a:t>
            </a:r>
          </a:p>
          <a:p>
            <a:pPr algn="just"/>
            <a:r>
              <a:rPr lang="en-US" dirty="0"/>
              <a:t>Further advice on the management of a woman with both VTE risk factors and bleeding risk factors or LMWH allergy may be sought from a </a:t>
            </a:r>
            <a:r>
              <a:rPr lang="en-US" dirty="0" err="1"/>
              <a:t>haematologist</a:t>
            </a:r>
            <a:r>
              <a:rPr lang="en-US" dirty="0"/>
              <a:t> with expertise in the management of thrombosis and bleeding disorders in pregnancy.</a:t>
            </a:r>
          </a:p>
        </p:txBody>
      </p:sp>
      <p:pic>
        <p:nvPicPr>
          <p:cNvPr id="4" name="Picture 3">
            <a:extLst>
              <a:ext uri="{FF2B5EF4-FFF2-40B4-BE49-F238E27FC236}">
                <a16:creationId xmlns:a16="http://schemas.microsoft.com/office/drawing/2014/main" id="{2DE70B46-B82C-556F-3D34-47A78797A633}"/>
              </a:ext>
            </a:extLst>
          </p:cNvPr>
          <p:cNvPicPr>
            <a:picLocks noChangeAspect="1"/>
          </p:cNvPicPr>
          <p:nvPr/>
        </p:nvPicPr>
        <p:blipFill>
          <a:blip r:embed="rId2"/>
          <a:stretch>
            <a:fillRect/>
          </a:stretch>
        </p:blipFill>
        <p:spPr>
          <a:xfrm>
            <a:off x="8016207" y="2624138"/>
            <a:ext cx="3868795" cy="2194048"/>
          </a:xfrm>
          <a:prstGeom prst="rect">
            <a:avLst/>
          </a:prstGeom>
        </p:spPr>
      </p:pic>
    </p:spTree>
    <p:extLst>
      <p:ext uri="{BB962C8B-B14F-4D97-AF65-F5344CB8AC3E}">
        <p14:creationId xmlns:p14="http://schemas.microsoft.com/office/powerpoint/2010/main" val="2100854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1727E8-FFD3-8D74-F47C-7C491B4448C9}"/>
              </a:ext>
            </a:extLst>
          </p:cNvPr>
          <p:cNvPicPr>
            <a:picLocks noChangeAspect="1"/>
          </p:cNvPicPr>
          <p:nvPr/>
        </p:nvPicPr>
        <p:blipFill rotWithShape="1">
          <a:blip r:embed="rId2"/>
          <a:srcRect l="19183" t="14872" r="14110" b="32308"/>
          <a:stretch/>
        </p:blipFill>
        <p:spPr>
          <a:xfrm>
            <a:off x="968924" y="1107830"/>
            <a:ext cx="9968706" cy="4440115"/>
          </a:xfrm>
          <a:prstGeom prst="rect">
            <a:avLst/>
          </a:prstGeom>
        </p:spPr>
      </p:pic>
    </p:spTree>
    <p:extLst>
      <p:ext uri="{BB962C8B-B14F-4D97-AF65-F5344CB8AC3E}">
        <p14:creationId xmlns:p14="http://schemas.microsoft.com/office/powerpoint/2010/main" val="283071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99A47B-8CA8-8FE0-F63E-5E63363D6BAD}"/>
              </a:ext>
            </a:extLst>
          </p:cNvPr>
          <p:cNvSpPr>
            <a:spLocks noGrp="1"/>
          </p:cNvSpPr>
          <p:nvPr>
            <p:ph idx="1"/>
          </p:nvPr>
        </p:nvSpPr>
        <p:spPr>
          <a:xfrm>
            <a:off x="592016" y="1661747"/>
            <a:ext cx="10515600" cy="5794131"/>
          </a:xfrm>
        </p:spPr>
        <p:txBody>
          <a:bodyPr>
            <a:normAutofit/>
          </a:bodyPr>
          <a:lstStyle/>
          <a:p>
            <a:pPr algn="just"/>
            <a:r>
              <a:rPr lang="en-US" dirty="0"/>
              <a:t>LMWHs are widely prescribed during pregnancy for a number of indications, even when a proven scientific basis for such a practice is lacking. However, a considerable percentage of women were already at VTE-risk according to </a:t>
            </a:r>
            <a:r>
              <a:rPr lang="en-US" dirty="0" err="1"/>
              <a:t>PATrisks</a:t>
            </a:r>
            <a:r>
              <a:rPr lang="en-US" dirty="0"/>
              <a:t> and might have derived an additional benefit from LMWH in the form of VTE prevention.</a:t>
            </a:r>
          </a:p>
          <a:p>
            <a:pPr algn="just"/>
            <a:r>
              <a:rPr lang="en-US" dirty="0"/>
              <a:t> The rational use of these drugs should be optimized by establishing and implementing routine risk assessment for all pregnant women and by providing the necessary education to healthcare professionals.</a:t>
            </a:r>
          </a:p>
        </p:txBody>
      </p:sp>
    </p:spTree>
    <p:extLst>
      <p:ext uri="{BB962C8B-B14F-4D97-AF65-F5344CB8AC3E}">
        <p14:creationId xmlns:p14="http://schemas.microsoft.com/office/powerpoint/2010/main" val="7953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B3B967-5D63-0C71-3767-76DB6A3A6A97}"/>
              </a:ext>
            </a:extLst>
          </p:cNvPr>
          <p:cNvSpPr>
            <a:spLocks noGrp="1"/>
          </p:cNvSpPr>
          <p:nvPr>
            <p:ph idx="1"/>
          </p:nvPr>
        </p:nvSpPr>
        <p:spPr>
          <a:xfrm>
            <a:off x="838200" y="914400"/>
            <a:ext cx="10811608" cy="2514599"/>
          </a:xfrm>
        </p:spPr>
        <p:txBody>
          <a:bodyPr>
            <a:normAutofit fontScale="92500" lnSpcReduction="20000"/>
          </a:bodyPr>
          <a:lstStyle/>
          <a:p>
            <a:pPr algn="just"/>
            <a:r>
              <a:rPr lang="en-US" dirty="0"/>
              <a:t>In addition, individuals receiving chronic anticoagulation who are contemplating pregnancy need counseling regarding how to avoid the potential teratogenic effects of warfarin and the passage of some of the anticoagulants to the fetus.</a:t>
            </a:r>
          </a:p>
          <a:p>
            <a:pPr algn="just"/>
            <a:r>
              <a:rPr lang="en-US" dirty="0"/>
              <a:t>In contrast to anticoagulation of nonpregnant individuals, the choice of anticoagulant during pregnancy needs to take into account fetal safety and maternal peripartum issues including the unpredictable onset of labor and the use of neuraxial anesthesia for management of labor pain.</a:t>
            </a:r>
          </a:p>
          <a:p>
            <a:endParaRPr lang="en-US" dirty="0"/>
          </a:p>
        </p:txBody>
      </p:sp>
      <p:pic>
        <p:nvPicPr>
          <p:cNvPr id="4" name="Picture 3">
            <a:extLst>
              <a:ext uri="{FF2B5EF4-FFF2-40B4-BE49-F238E27FC236}">
                <a16:creationId xmlns:a16="http://schemas.microsoft.com/office/drawing/2014/main" id="{B64D429A-8E12-8BE5-C4D3-0BF48B2B649D}"/>
              </a:ext>
            </a:extLst>
          </p:cNvPr>
          <p:cNvPicPr>
            <a:picLocks noChangeAspect="1"/>
          </p:cNvPicPr>
          <p:nvPr/>
        </p:nvPicPr>
        <p:blipFill>
          <a:blip r:embed="rId2"/>
          <a:stretch>
            <a:fillRect/>
          </a:stretch>
        </p:blipFill>
        <p:spPr>
          <a:xfrm>
            <a:off x="3174024" y="3614371"/>
            <a:ext cx="5187462" cy="2841976"/>
          </a:xfrm>
          <a:prstGeom prst="rect">
            <a:avLst/>
          </a:prstGeom>
        </p:spPr>
      </p:pic>
    </p:spTree>
    <p:extLst>
      <p:ext uri="{BB962C8B-B14F-4D97-AF65-F5344CB8AC3E}">
        <p14:creationId xmlns:p14="http://schemas.microsoft.com/office/powerpoint/2010/main" val="65769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1541-303D-15C3-52FF-B07A3F9916F4}"/>
              </a:ext>
            </a:extLst>
          </p:cNvPr>
          <p:cNvSpPr>
            <a:spLocks noGrp="1"/>
          </p:cNvSpPr>
          <p:nvPr>
            <p:ph type="title"/>
          </p:nvPr>
        </p:nvSpPr>
        <p:spPr/>
        <p:txBody>
          <a:bodyPr/>
          <a:lstStyle/>
          <a:p>
            <a:pPr algn="ctr"/>
            <a:r>
              <a:rPr lang="en-US" dirty="0"/>
              <a:t>Heparins in Pregnancy </a:t>
            </a:r>
          </a:p>
        </p:txBody>
      </p:sp>
      <p:sp>
        <p:nvSpPr>
          <p:cNvPr id="3" name="Content Placeholder 2">
            <a:extLst>
              <a:ext uri="{FF2B5EF4-FFF2-40B4-BE49-F238E27FC236}">
                <a16:creationId xmlns:a16="http://schemas.microsoft.com/office/drawing/2014/main" id="{C7FDF690-E1DC-4C1B-F8A2-697D44A905D4}"/>
              </a:ext>
            </a:extLst>
          </p:cNvPr>
          <p:cNvSpPr>
            <a:spLocks noGrp="1"/>
          </p:cNvSpPr>
          <p:nvPr>
            <p:ph idx="1"/>
          </p:nvPr>
        </p:nvSpPr>
        <p:spPr>
          <a:xfrm>
            <a:off x="838200" y="1661746"/>
            <a:ext cx="10515600" cy="5196254"/>
          </a:xfrm>
        </p:spPr>
        <p:txBody>
          <a:bodyPr>
            <a:normAutofit fontScale="70000" lnSpcReduction="20000"/>
          </a:bodyPr>
          <a:lstStyle/>
          <a:p>
            <a:pPr algn="just"/>
            <a:r>
              <a:rPr lang="en-US" dirty="0"/>
              <a:t>Low molecular weight (LMW) heparins – We recommend LMW heparin rather than unfractionated heparin for all but the final weeks of the pregnancy, because LMW heparins are effective and easier to administer than unfractionated heparin. </a:t>
            </a:r>
          </a:p>
          <a:p>
            <a:pPr algn="just"/>
            <a:r>
              <a:rPr lang="en-US" dirty="0"/>
              <a:t>LMW heparins produce a more predictable anticoagulant response than unfractionated heparin and do not require routine monitoring. </a:t>
            </a:r>
          </a:p>
          <a:p>
            <a:pPr algn="just"/>
            <a:r>
              <a:rPr lang="en-US" dirty="0"/>
              <a:t>The incidence of developing heparin-induced thrombocytopenia (HIT) is also less with LMW heparin than unfractionated heparin. </a:t>
            </a:r>
          </a:p>
          <a:p>
            <a:pPr algn="just"/>
            <a:r>
              <a:rPr lang="en-US" dirty="0"/>
              <a:t>Unfractionated heparin – Unfractionated heparin is a reasonable alternative to a LMW heparin when cost or need for rapid reversal is important (</a:t>
            </a:r>
            <a:r>
              <a:rPr lang="en-US" dirty="0" err="1"/>
              <a:t>eg</a:t>
            </a:r>
            <a:r>
              <a:rPr lang="en-US" dirty="0"/>
              <a:t>, for delivery or perioperatively).</a:t>
            </a:r>
          </a:p>
          <a:p>
            <a:pPr algn="just"/>
            <a:r>
              <a:rPr lang="en-US" dirty="0"/>
              <a:t> Unfractionated heparin is preferred over LMW heparin in individuals with severely reduced kidney function (creatinine clearance &lt;30 mL/min) because LMW heparin clearance is almost exclusively by the kidney, while elimination of unfractionated heparin is by the kidney and liver.</a:t>
            </a:r>
          </a:p>
          <a:p>
            <a:pPr algn="just"/>
            <a:r>
              <a:rPr lang="en-US" dirty="0"/>
              <a:t>Fondaparinux, </a:t>
            </a:r>
            <a:r>
              <a:rPr lang="en-US" dirty="0" err="1"/>
              <a:t>argatroban</a:t>
            </a:r>
            <a:r>
              <a:rPr lang="en-US" dirty="0"/>
              <a:t>, danaparoid – There is less information on the fetal effects of these agents, but available evidence suggests they are reasonable options. </a:t>
            </a:r>
          </a:p>
          <a:p>
            <a:pPr algn="just"/>
            <a:r>
              <a:rPr lang="en-US" dirty="0"/>
              <a:t>Fondaparinux is preferred for individuals with a history of HIT (or active HIT). </a:t>
            </a:r>
          </a:p>
          <a:p>
            <a:pPr algn="just"/>
            <a:r>
              <a:rPr lang="en-US" dirty="0" err="1"/>
              <a:t>Argatroban</a:t>
            </a:r>
            <a:r>
              <a:rPr lang="en-US" dirty="0"/>
              <a:t> is most likely to cross the placenta.</a:t>
            </a:r>
          </a:p>
        </p:txBody>
      </p:sp>
    </p:spTree>
    <p:extLst>
      <p:ext uri="{BB962C8B-B14F-4D97-AF65-F5344CB8AC3E}">
        <p14:creationId xmlns:p14="http://schemas.microsoft.com/office/powerpoint/2010/main" val="369702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FAB7-3071-21C4-5243-F7D32FAEC96A}"/>
              </a:ext>
            </a:extLst>
          </p:cNvPr>
          <p:cNvSpPr>
            <a:spLocks noGrp="1"/>
          </p:cNvSpPr>
          <p:nvPr>
            <p:ph type="title"/>
          </p:nvPr>
        </p:nvSpPr>
        <p:spPr/>
        <p:txBody>
          <a:bodyPr/>
          <a:lstStyle/>
          <a:p>
            <a:pPr algn="ctr"/>
            <a:r>
              <a:rPr lang="en-US" dirty="0"/>
              <a:t>POSTPARTUM PERIOD</a:t>
            </a:r>
          </a:p>
        </p:txBody>
      </p:sp>
      <p:sp>
        <p:nvSpPr>
          <p:cNvPr id="3" name="Content Placeholder 2">
            <a:extLst>
              <a:ext uri="{FF2B5EF4-FFF2-40B4-BE49-F238E27FC236}">
                <a16:creationId xmlns:a16="http://schemas.microsoft.com/office/drawing/2014/main" id="{DFDF4B57-CDDF-CFB1-FD75-91142EA6A818}"/>
              </a:ext>
            </a:extLst>
          </p:cNvPr>
          <p:cNvSpPr>
            <a:spLocks noGrp="1"/>
          </p:cNvSpPr>
          <p:nvPr>
            <p:ph idx="1"/>
          </p:nvPr>
        </p:nvSpPr>
        <p:spPr>
          <a:xfrm>
            <a:off x="838200" y="1825625"/>
            <a:ext cx="6415454" cy="4351338"/>
          </a:xfrm>
        </p:spPr>
        <p:txBody>
          <a:bodyPr/>
          <a:lstStyle/>
          <a:p>
            <a:pPr algn="just"/>
            <a:r>
              <a:rPr lang="en-US" dirty="0"/>
              <a:t>Resuming or initiating anticoagulation postpartum — Anticoagulation is reinstituted following delivery in most patients who were receiving an anticoagulant during pregnancy.</a:t>
            </a:r>
          </a:p>
          <a:p>
            <a:pPr algn="just"/>
            <a:r>
              <a:rPr lang="en-US" dirty="0"/>
              <a:t>A possible exception is patients who received anticoagulation to prevent miscarriage or fetal loss.</a:t>
            </a:r>
          </a:p>
        </p:txBody>
      </p:sp>
      <p:pic>
        <p:nvPicPr>
          <p:cNvPr id="4" name="Picture 3">
            <a:extLst>
              <a:ext uri="{FF2B5EF4-FFF2-40B4-BE49-F238E27FC236}">
                <a16:creationId xmlns:a16="http://schemas.microsoft.com/office/drawing/2014/main" id="{54964296-2017-4C00-602D-D1CEEB29E38C}"/>
              </a:ext>
            </a:extLst>
          </p:cNvPr>
          <p:cNvPicPr>
            <a:picLocks noChangeAspect="1"/>
          </p:cNvPicPr>
          <p:nvPr/>
        </p:nvPicPr>
        <p:blipFill>
          <a:blip r:embed="rId2"/>
          <a:stretch>
            <a:fillRect/>
          </a:stretch>
        </p:blipFill>
        <p:spPr>
          <a:xfrm>
            <a:off x="7544847" y="2461847"/>
            <a:ext cx="4270550" cy="2391508"/>
          </a:xfrm>
          <a:prstGeom prst="rect">
            <a:avLst/>
          </a:prstGeom>
        </p:spPr>
      </p:pic>
    </p:spTree>
    <p:extLst>
      <p:ext uri="{BB962C8B-B14F-4D97-AF65-F5344CB8AC3E}">
        <p14:creationId xmlns:p14="http://schemas.microsoft.com/office/powerpoint/2010/main" val="367714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5FCD-1667-FFA8-7EA4-0F26FC6C5989}"/>
              </a:ext>
            </a:extLst>
          </p:cNvPr>
          <p:cNvSpPr>
            <a:spLocks noGrp="1"/>
          </p:cNvSpPr>
          <p:nvPr>
            <p:ph type="title"/>
          </p:nvPr>
        </p:nvSpPr>
        <p:spPr/>
        <p:txBody>
          <a:bodyPr/>
          <a:lstStyle/>
          <a:p>
            <a:pPr algn="ctr"/>
            <a:r>
              <a:rPr lang="en-US" dirty="0"/>
              <a:t>Acute VTE (therapeutic dosing)</a:t>
            </a:r>
          </a:p>
        </p:txBody>
      </p:sp>
      <p:sp>
        <p:nvSpPr>
          <p:cNvPr id="3" name="Content Placeholder 2">
            <a:extLst>
              <a:ext uri="{FF2B5EF4-FFF2-40B4-BE49-F238E27FC236}">
                <a16:creationId xmlns:a16="http://schemas.microsoft.com/office/drawing/2014/main" id="{8C06EE64-77EE-D2D6-A29A-530CC8DA4FB3}"/>
              </a:ext>
            </a:extLst>
          </p:cNvPr>
          <p:cNvSpPr>
            <a:spLocks noGrp="1"/>
          </p:cNvSpPr>
          <p:nvPr>
            <p:ph idx="1"/>
          </p:nvPr>
        </p:nvSpPr>
        <p:spPr/>
        <p:txBody>
          <a:bodyPr/>
          <a:lstStyle/>
          <a:p>
            <a:pPr algn="just"/>
            <a:r>
              <a:rPr lang="en-US" dirty="0"/>
              <a:t> For acute venous thromboembolism (VTE) still in the active treatment period (first three months) or other indications requiring continuous anticoagulation (</a:t>
            </a:r>
            <a:r>
              <a:rPr lang="en-US" dirty="0" err="1"/>
              <a:t>eg</a:t>
            </a:r>
            <a:r>
              <a:rPr lang="en-US" dirty="0"/>
              <a:t>, high-risk thrombophilia), either unfractionated heparin or low molecular weight (LMW) heparin can be given alone at therapeutic doses.</a:t>
            </a:r>
          </a:p>
          <a:p>
            <a:pPr algn="just"/>
            <a:r>
              <a:rPr lang="en-US" dirty="0"/>
              <a:t> or one of these anticoagulants should be administered during the initiation of warfarin and continued for a minimum of five days and an additional one to two days after an appropriate International Normalized Ratio (INR) has been obtained.</a:t>
            </a:r>
          </a:p>
        </p:txBody>
      </p:sp>
    </p:spTree>
    <p:extLst>
      <p:ext uri="{BB962C8B-B14F-4D97-AF65-F5344CB8AC3E}">
        <p14:creationId xmlns:p14="http://schemas.microsoft.com/office/powerpoint/2010/main" val="232872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927073-ACCD-F16D-AB21-937CF4C36738}"/>
              </a:ext>
            </a:extLst>
          </p:cNvPr>
          <p:cNvSpPr>
            <a:spLocks noGrp="1"/>
          </p:cNvSpPr>
          <p:nvPr>
            <p:ph idx="1"/>
          </p:nvPr>
        </p:nvSpPr>
        <p:spPr>
          <a:xfrm>
            <a:off x="838200" y="694592"/>
            <a:ext cx="6960577" cy="5829300"/>
          </a:xfrm>
        </p:spPr>
        <p:txBody>
          <a:bodyPr>
            <a:normAutofit/>
          </a:bodyPr>
          <a:lstStyle/>
          <a:p>
            <a:pPr algn="just"/>
            <a:r>
              <a:rPr lang="en-US" dirty="0"/>
              <a:t>Acute VTE confers the highest risk for VTE recurrence, progression, or complications, and the risk-benefit calculation favors initiation of heparin as early as safely possible.</a:t>
            </a:r>
          </a:p>
          <a:p>
            <a:pPr algn="just"/>
            <a:r>
              <a:rPr lang="en-US" dirty="0"/>
              <a:t>The ideal time to start anticoagulation after delivery is based on clinical judgment, as comparative data are very limited.</a:t>
            </a:r>
          </a:p>
          <a:p>
            <a:pPr algn="just"/>
            <a:r>
              <a:rPr lang="en-US" dirty="0"/>
              <a:t>Unfractionated heparin or LMW heparin are generally resumed four to six hours after vaginal delivery or 6 to 12 hours after cesarean delivery, unless there was significant postpartum bleeding or traumatic neuraxial catheter placement</a:t>
            </a:r>
          </a:p>
        </p:txBody>
      </p:sp>
      <p:pic>
        <p:nvPicPr>
          <p:cNvPr id="4" name="Picture 3">
            <a:extLst>
              <a:ext uri="{FF2B5EF4-FFF2-40B4-BE49-F238E27FC236}">
                <a16:creationId xmlns:a16="http://schemas.microsoft.com/office/drawing/2014/main" id="{EA70C1F5-9FC2-FBAB-5173-B3398DCEBEA9}"/>
              </a:ext>
            </a:extLst>
          </p:cNvPr>
          <p:cNvPicPr>
            <a:picLocks noChangeAspect="1"/>
          </p:cNvPicPr>
          <p:nvPr/>
        </p:nvPicPr>
        <p:blipFill>
          <a:blip r:embed="rId2"/>
          <a:stretch>
            <a:fillRect/>
          </a:stretch>
        </p:blipFill>
        <p:spPr>
          <a:xfrm>
            <a:off x="7959392" y="2153565"/>
            <a:ext cx="3847212" cy="2550869"/>
          </a:xfrm>
          <a:prstGeom prst="rect">
            <a:avLst/>
          </a:prstGeom>
        </p:spPr>
      </p:pic>
    </p:spTree>
    <p:extLst>
      <p:ext uri="{BB962C8B-B14F-4D97-AF65-F5344CB8AC3E}">
        <p14:creationId xmlns:p14="http://schemas.microsoft.com/office/powerpoint/2010/main" val="212971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EBB0-0EAE-CD24-F61D-8113188D6230}"/>
              </a:ext>
            </a:extLst>
          </p:cNvPr>
          <p:cNvSpPr>
            <a:spLocks noGrp="1"/>
          </p:cNvSpPr>
          <p:nvPr>
            <p:ph type="title"/>
          </p:nvPr>
        </p:nvSpPr>
        <p:spPr/>
        <p:txBody>
          <a:bodyPr/>
          <a:lstStyle/>
          <a:p>
            <a:pPr algn="ctr"/>
            <a:r>
              <a:rPr lang="en-US" dirty="0"/>
              <a:t>EVIDENCE</a:t>
            </a:r>
          </a:p>
        </p:txBody>
      </p:sp>
      <p:sp>
        <p:nvSpPr>
          <p:cNvPr id="3" name="Content Placeholder 2">
            <a:extLst>
              <a:ext uri="{FF2B5EF4-FFF2-40B4-BE49-F238E27FC236}">
                <a16:creationId xmlns:a16="http://schemas.microsoft.com/office/drawing/2014/main" id="{CEC82965-61CC-68C5-8976-A9D2D8822CB6}"/>
              </a:ext>
            </a:extLst>
          </p:cNvPr>
          <p:cNvSpPr>
            <a:spLocks noGrp="1"/>
          </p:cNvSpPr>
          <p:nvPr>
            <p:ph idx="1"/>
          </p:nvPr>
        </p:nvSpPr>
        <p:spPr>
          <a:xfrm>
            <a:off x="838200" y="1825625"/>
            <a:ext cx="10515600" cy="4667250"/>
          </a:xfrm>
        </p:spPr>
        <p:txBody>
          <a:bodyPr>
            <a:normAutofit fontScale="92500"/>
          </a:bodyPr>
          <a:lstStyle/>
          <a:p>
            <a:pPr algn="just"/>
            <a:r>
              <a:rPr lang="en-US" dirty="0"/>
              <a:t>A retrospective study reported that bleeding rates were lower when more time elapsed following delivery (≥9.25 hours for vaginal and ≥15.1 hours for cesarean). </a:t>
            </a:r>
          </a:p>
          <a:p>
            <a:pPr algn="just"/>
            <a:r>
              <a:rPr lang="en-US" dirty="0"/>
              <a:t>However, bleeding rates in a matched control group not receiving anticoagulation were not provided, co-interventions may have differed among groups, and the confidence intervals were wide and overlapping. </a:t>
            </a:r>
          </a:p>
          <a:p>
            <a:pPr algn="just"/>
            <a:r>
              <a:rPr lang="en-US" dirty="0"/>
              <a:t>Major factors to consider in deciding when to restart anticoagulation include the underlying indication for anticoagulation (such as acute treatment of VTE versus prophylaxis) and other risk factors for bleeding.</a:t>
            </a:r>
          </a:p>
          <a:p>
            <a:pPr algn="just"/>
            <a:r>
              <a:rPr lang="en-US" dirty="0"/>
              <a:t>Heparin can be transitioned to warfarin, fondaparinux, or danaparoid or, if not breastfeeding, to a direct oral anticoagulant if appropriate </a:t>
            </a:r>
          </a:p>
          <a:p>
            <a:pPr algn="just"/>
            <a:endParaRPr lang="en-US" dirty="0"/>
          </a:p>
        </p:txBody>
      </p:sp>
    </p:spTree>
    <p:extLst>
      <p:ext uri="{BB962C8B-B14F-4D97-AF65-F5344CB8AC3E}">
        <p14:creationId xmlns:p14="http://schemas.microsoft.com/office/powerpoint/2010/main" val="63464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98523B-D09E-CB10-DAEC-673667A9F296}"/>
              </a:ext>
            </a:extLst>
          </p:cNvPr>
          <p:cNvPicPr>
            <a:picLocks noChangeAspect="1"/>
          </p:cNvPicPr>
          <p:nvPr/>
        </p:nvPicPr>
        <p:blipFill rotWithShape="1">
          <a:blip r:embed="rId2"/>
          <a:srcRect l="21563" t="31026" r="24711" b="34102"/>
          <a:stretch/>
        </p:blipFill>
        <p:spPr>
          <a:xfrm>
            <a:off x="1424116" y="1723292"/>
            <a:ext cx="9343767" cy="3411416"/>
          </a:xfrm>
          <a:prstGeom prst="rect">
            <a:avLst/>
          </a:prstGeom>
        </p:spPr>
      </p:pic>
    </p:spTree>
    <p:extLst>
      <p:ext uri="{BB962C8B-B14F-4D97-AF65-F5344CB8AC3E}">
        <p14:creationId xmlns:p14="http://schemas.microsoft.com/office/powerpoint/2010/main" val="3113137380"/>
      </p:ext>
    </p:extLst>
  </p:cSld>
  <p:clrMapOvr>
    <a:masterClrMapping/>
  </p:clrMapOvr>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1807</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Anticoagulation in Postpartum</vt:lpstr>
      <vt:lpstr>INTRODUCTION </vt:lpstr>
      <vt:lpstr>PowerPoint Presentation</vt:lpstr>
      <vt:lpstr>Heparins in Pregnancy </vt:lpstr>
      <vt:lpstr>POSTPARTUM PERIOD</vt:lpstr>
      <vt:lpstr>Acute VTE (therapeutic dosing)</vt:lpstr>
      <vt:lpstr>PowerPoint Presentation</vt:lpstr>
      <vt:lpstr>EVIDENCE</vt:lpstr>
      <vt:lpstr>PowerPoint Presentation</vt:lpstr>
      <vt:lpstr>PowerPoint Presentation</vt:lpstr>
      <vt:lpstr>VTE prophylaxis</vt:lpstr>
      <vt:lpstr>PowerPoint Presentation</vt:lpstr>
      <vt:lpstr>Duration of postpartum anticoagulation</vt:lpstr>
      <vt:lpstr>Thromboprophylaxis after delivery (RCOG)</vt:lpstr>
      <vt:lpstr>PowerPoint Presentation</vt:lpstr>
      <vt:lpstr>PowerPoint Presentation</vt:lpstr>
      <vt:lpstr>PowerPoint Presentation</vt:lpstr>
      <vt:lpstr>PowerPoint Presentation</vt:lpstr>
      <vt:lpstr>Unfractionated heparin </vt:lpstr>
      <vt:lpstr>PowerPoint Presentation</vt:lpstr>
      <vt:lpstr>PowerPoint Presentation</vt:lpstr>
      <vt:lpstr>Anti-embolism stockings</vt:lpstr>
      <vt:lpstr>Contraindications to LMWH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Anticoagulation in Postpartum</dc:title>
  <dc:creator>dr.ghaemi@valiasr.ihc.com</dc:creator>
  <cp:lastModifiedBy>dr.ghaemi@valiasr.ihc.com</cp:lastModifiedBy>
  <cp:revision>15</cp:revision>
  <dcterms:created xsi:type="dcterms:W3CDTF">2022-11-22T04:47:45Z</dcterms:created>
  <dcterms:modified xsi:type="dcterms:W3CDTF">2022-11-22T06:13:05Z</dcterms:modified>
</cp:coreProperties>
</file>